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50" r:id="rId1"/>
  </p:sldMasterIdLst>
  <p:notesMasterIdLst>
    <p:notesMasterId r:id="rId14"/>
  </p:notesMasterIdLst>
  <p:sldIdLst>
    <p:sldId id="259" r:id="rId2"/>
    <p:sldId id="306" r:id="rId3"/>
    <p:sldId id="305" r:id="rId4"/>
    <p:sldId id="290" r:id="rId5"/>
    <p:sldId id="307" r:id="rId6"/>
    <p:sldId id="308" r:id="rId7"/>
    <p:sldId id="309" r:id="rId8"/>
    <p:sldId id="310" r:id="rId9"/>
    <p:sldId id="311" r:id="rId10"/>
    <p:sldId id="282" r:id="rId11"/>
    <p:sldId id="281" r:id="rId12"/>
    <p:sldId id="31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25"/>
    <p:restoredTop sz="95455" autoAdjust="0"/>
  </p:normalViewPr>
  <p:slideViewPr>
    <p:cSldViewPr snapToGrid="0" snapToObjects="1">
      <p:cViewPr varScale="1">
        <p:scale>
          <a:sx n="106" d="100"/>
          <a:sy n="106" d="100"/>
        </p:scale>
        <p:origin x="2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D25CC5-64D2-1A48-A78E-C93459F4EA97}" type="doc">
      <dgm:prSet loTypeId="urn:microsoft.com/office/officeart/2005/8/layout/hList1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209AAE33-9028-D445-BCBA-C27E82182455}">
      <dgm:prSet phldrT="[Text]" custT="1"/>
      <dgm:spPr/>
      <dgm:t>
        <a:bodyPr/>
        <a:lstStyle/>
        <a:p>
          <a:r>
            <a:rPr lang="en-US" sz="1600" dirty="0">
              <a:latin typeface="Avenir Book" panose="02000503020000020003" pitchFamily="2" charset="0"/>
            </a:rPr>
            <a:t>Identify Measures &amp; Indicators</a:t>
          </a:r>
        </a:p>
      </dgm:t>
    </dgm:pt>
    <dgm:pt modelId="{D6E2000F-ABE6-0C4B-B34A-3BFBF4EF6F4F}" type="parTrans" cxnId="{044B10A8-D3B8-1F45-AAB7-74859D5A5B8F}">
      <dgm:prSet/>
      <dgm:spPr/>
      <dgm:t>
        <a:bodyPr/>
        <a:lstStyle/>
        <a:p>
          <a:endParaRPr lang="en-US" sz="1500">
            <a:latin typeface="Avenir Book" panose="02000503020000020003" pitchFamily="2" charset="0"/>
          </a:endParaRPr>
        </a:p>
      </dgm:t>
    </dgm:pt>
    <dgm:pt modelId="{05E14638-A909-3749-A9B1-22B7C53D05BC}" type="sibTrans" cxnId="{044B10A8-D3B8-1F45-AAB7-74859D5A5B8F}">
      <dgm:prSet/>
      <dgm:spPr/>
      <dgm:t>
        <a:bodyPr/>
        <a:lstStyle/>
        <a:p>
          <a:endParaRPr lang="en-US" sz="1500">
            <a:latin typeface="Avenir Book" panose="02000503020000020003" pitchFamily="2" charset="0"/>
          </a:endParaRPr>
        </a:p>
      </dgm:t>
    </dgm:pt>
    <dgm:pt modelId="{2BEAACEC-D5B9-E641-BB5E-A75915BDD55A}">
      <dgm:prSet phldrT="[Text]" custT="1"/>
      <dgm:spPr/>
      <dgm:t>
        <a:bodyPr/>
        <a:lstStyle/>
        <a:p>
          <a:r>
            <a:rPr lang="en-US" sz="1500" dirty="0">
              <a:latin typeface="Avenir Book" panose="02000503020000020003" pitchFamily="2" charset="0"/>
            </a:rPr>
            <a:t> Our initial analysis indicates the presence of significant relationships that describe suicide at the country level</a:t>
          </a:r>
        </a:p>
      </dgm:t>
    </dgm:pt>
    <dgm:pt modelId="{44D55004-48F2-2846-8C6C-0F146ACB003F}" type="parTrans" cxnId="{33116F95-E22D-974D-9297-910236B36051}">
      <dgm:prSet/>
      <dgm:spPr/>
      <dgm:t>
        <a:bodyPr/>
        <a:lstStyle/>
        <a:p>
          <a:endParaRPr lang="en-US" sz="1500">
            <a:latin typeface="Avenir Book" panose="02000503020000020003" pitchFamily="2" charset="0"/>
          </a:endParaRPr>
        </a:p>
      </dgm:t>
    </dgm:pt>
    <dgm:pt modelId="{27312481-8336-EB43-A085-211446D75E73}" type="sibTrans" cxnId="{33116F95-E22D-974D-9297-910236B36051}">
      <dgm:prSet/>
      <dgm:spPr/>
      <dgm:t>
        <a:bodyPr/>
        <a:lstStyle/>
        <a:p>
          <a:endParaRPr lang="en-US" sz="1500">
            <a:latin typeface="Avenir Book" panose="02000503020000020003" pitchFamily="2" charset="0"/>
          </a:endParaRPr>
        </a:p>
      </dgm:t>
    </dgm:pt>
    <dgm:pt modelId="{02275711-49CF-5F4B-90FF-46D84BA5ADCE}">
      <dgm:prSet phldrT="[Text]" custT="1"/>
      <dgm:spPr/>
      <dgm:t>
        <a:bodyPr/>
        <a:lstStyle/>
        <a:p>
          <a:r>
            <a:rPr lang="en-US" sz="1600" dirty="0">
              <a:latin typeface="Avenir Book" panose="02000503020000020003" pitchFamily="2" charset="0"/>
            </a:rPr>
            <a:t>Implement Strategies to Quantify and Monitor</a:t>
          </a:r>
        </a:p>
      </dgm:t>
    </dgm:pt>
    <dgm:pt modelId="{7FAD3A7B-A698-564D-AF7F-253F17DDC303}" type="parTrans" cxnId="{FA735003-6352-764F-BFF7-484891768B58}">
      <dgm:prSet/>
      <dgm:spPr/>
      <dgm:t>
        <a:bodyPr/>
        <a:lstStyle/>
        <a:p>
          <a:endParaRPr lang="en-US" sz="1500">
            <a:latin typeface="Avenir Book" panose="02000503020000020003" pitchFamily="2" charset="0"/>
          </a:endParaRPr>
        </a:p>
      </dgm:t>
    </dgm:pt>
    <dgm:pt modelId="{AA74F025-4B77-ED46-8CFB-77795DFEC32F}" type="sibTrans" cxnId="{FA735003-6352-764F-BFF7-484891768B58}">
      <dgm:prSet/>
      <dgm:spPr/>
      <dgm:t>
        <a:bodyPr/>
        <a:lstStyle/>
        <a:p>
          <a:endParaRPr lang="en-US" sz="1500">
            <a:latin typeface="Avenir Book" panose="02000503020000020003" pitchFamily="2" charset="0"/>
          </a:endParaRPr>
        </a:p>
      </dgm:t>
    </dgm:pt>
    <dgm:pt modelId="{6954EC53-67E5-EE4E-93A3-5AE31D019975}">
      <dgm:prSet phldrT="[Text]" custT="1"/>
      <dgm:spPr/>
      <dgm:t>
        <a:bodyPr/>
        <a:lstStyle/>
        <a:p>
          <a:r>
            <a:rPr lang="en-US" sz="1500" dirty="0">
              <a:latin typeface="Avenir Book" panose="02000503020000020003" pitchFamily="2" charset="0"/>
            </a:rPr>
            <a:t>In order to effectively support decision makers, strategies to implement the collection and monitoring of data on these identified indicators is recommended in context of suicide prevention</a:t>
          </a:r>
        </a:p>
      </dgm:t>
    </dgm:pt>
    <dgm:pt modelId="{52B51C39-1F3C-0849-8475-F7608084F3F6}" type="parTrans" cxnId="{36A4EA18-AF7B-E34F-BB15-ABBD536D9DB7}">
      <dgm:prSet/>
      <dgm:spPr/>
      <dgm:t>
        <a:bodyPr/>
        <a:lstStyle/>
        <a:p>
          <a:endParaRPr lang="en-US" sz="1500">
            <a:latin typeface="Avenir Book" panose="02000503020000020003" pitchFamily="2" charset="0"/>
          </a:endParaRPr>
        </a:p>
      </dgm:t>
    </dgm:pt>
    <dgm:pt modelId="{42210C96-0E9C-884B-952A-982091BFF421}" type="sibTrans" cxnId="{36A4EA18-AF7B-E34F-BB15-ABBD536D9DB7}">
      <dgm:prSet/>
      <dgm:spPr/>
      <dgm:t>
        <a:bodyPr/>
        <a:lstStyle/>
        <a:p>
          <a:endParaRPr lang="en-US" sz="1500">
            <a:latin typeface="Avenir Book" panose="02000503020000020003" pitchFamily="2" charset="0"/>
          </a:endParaRPr>
        </a:p>
      </dgm:t>
    </dgm:pt>
    <dgm:pt modelId="{8C971A33-2DE6-A24B-99DD-608FD6FA1122}">
      <dgm:prSet phldrT="[Text]" custT="1"/>
      <dgm:spPr/>
      <dgm:t>
        <a:bodyPr/>
        <a:lstStyle/>
        <a:p>
          <a:r>
            <a:rPr lang="en-US" sz="1600" dirty="0">
              <a:latin typeface="Avenir Book" panose="02000503020000020003" pitchFamily="2" charset="0"/>
            </a:rPr>
            <a:t>Inform Policy Making Decisions</a:t>
          </a:r>
        </a:p>
      </dgm:t>
    </dgm:pt>
    <dgm:pt modelId="{97063BAA-C692-A74C-8B38-E61379430479}" type="parTrans" cxnId="{694C0F0C-324D-BC45-9A57-5591389AEA01}">
      <dgm:prSet/>
      <dgm:spPr/>
      <dgm:t>
        <a:bodyPr/>
        <a:lstStyle/>
        <a:p>
          <a:endParaRPr lang="en-US" sz="1500">
            <a:latin typeface="Avenir Book" panose="02000503020000020003" pitchFamily="2" charset="0"/>
          </a:endParaRPr>
        </a:p>
      </dgm:t>
    </dgm:pt>
    <dgm:pt modelId="{9E97DBBC-643E-9144-A901-0A1D8715483E}" type="sibTrans" cxnId="{694C0F0C-324D-BC45-9A57-5591389AEA01}">
      <dgm:prSet/>
      <dgm:spPr/>
      <dgm:t>
        <a:bodyPr/>
        <a:lstStyle/>
        <a:p>
          <a:endParaRPr lang="en-US" sz="1500">
            <a:latin typeface="Avenir Book" panose="02000503020000020003" pitchFamily="2" charset="0"/>
          </a:endParaRPr>
        </a:p>
      </dgm:t>
    </dgm:pt>
    <dgm:pt modelId="{03457046-868D-A846-8289-92803EDE6F9D}">
      <dgm:prSet phldrT="[Text]" custT="1"/>
      <dgm:spPr/>
      <dgm:t>
        <a:bodyPr/>
        <a:lstStyle/>
        <a:p>
          <a:r>
            <a:rPr lang="en-US" sz="1500" dirty="0">
              <a:latin typeface="Avenir Book" panose="02000503020000020003" pitchFamily="2" charset="0"/>
            </a:rPr>
            <a:t> Data-driven insights provided by the indicators and measures highlighted in this analysis are only one facet of an informed policy decision making strategy</a:t>
          </a:r>
        </a:p>
      </dgm:t>
    </dgm:pt>
    <dgm:pt modelId="{53B51DFD-8555-A345-B991-077520ACEFC7}" type="parTrans" cxnId="{025475A7-C306-184C-9905-9A67B7F48EB2}">
      <dgm:prSet/>
      <dgm:spPr/>
      <dgm:t>
        <a:bodyPr/>
        <a:lstStyle/>
        <a:p>
          <a:endParaRPr lang="en-US" sz="1500">
            <a:latin typeface="Avenir Book" panose="02000503020000020003" pitchFamily="2" charset="0"/>
          </a:endParaRPr>
        </a:p>
      </dgm:t>
    </dgm:pt>
    <dgm:pt modelId="{1AD7E0A7-44F2-7348-A4A4-D6487297A3F7}" type="sibTrans" cxnId="{025475A7-C306-184C-9905-9A67B7F48EB2}">
      <dgm:prSet/>
      <dgm:spPr/>
      <dgm:t>
        <a:bodyPr/>
        <a:lstStyle/>
        <a:p>
          <a:endParaRPr lang="en-US" sz="1500">
            <a:latin typeface="Avenir Book" panose="02000503020000020003" pitchFamily="2" charset="0"/>
          </a:endParaRPr>
        </a:p>
      </dgm:t>
    </dgm:pt>
    <dgm:pt modelId="{AABF6B40-D1B2-F54F-ABE0-5AF882AA90CA}">
      <dgm:prSet phldrT="[Text]" custT="1"/>
      <dgm:spPr/>
      <dgm:t>
        <a:bodyPr/>
        <a:lstStyle/>
        <a:p>
          <a:r>
            <a:rPr lang="en-US" sz="1500" dirty="0">
              <a:latin typeface="Avenir Book" panose="02000503020000020003" pitchFamily="2" charset="0"/>
            </a:rPr>
            <a:t> We recommend ongoing engagements between those collecting data, monitoring outcomes, and providing specific domain knowledge to support a holistic suicide prevention strategy</a:t>
          </a:r>
        </a:p>
      </dgm:t>
    </dgm:pt>
    <dgm:pt modelId="{2F673D59-C3CD-CC40-B1E6-E60452980F6F}" type="parTrans" cxnId="{3FBCD766-0674-FB4C-9DCC-3606F68BF5CA}">
      <dgm:prSet/>
      <dgm:spPr/>
      <dgm:t>
        <a:bodyPr/>
        <a:lstStyle/>
        <a:p>
          <a:endParaRPr lang="en-US" sz="1500">
            <a:latin typeface="Avenir Book" panose="02000503020000020003" pitchFamily="2" charset="0"/>
          </a:endParaRPr>
        </a:p>
      </dgm:t>
    </dgm:pt>
    <dgm:pt modelId="{25DAFB16-3E55-4849-83AA-7B2D18C2B63F}" type="sibTrans" cxnId="{3FBCD766-0674-FB4C-9DCC-3606F68BF5CA}">
      <dgm:prSet/>
      <dgm:spPr/>
      <dgm:t>
        <a:bodyPr/>
        <a:lstStyle/>
        <a:p>
          <a:endParaRPr lang="en-US" sz="1500">
            <a:latin typeface="Avenir Book" panose="02000503020000020003" pitchFamily="2" charset="0"/>
          </a:endParaRPr>
        </a:p>
      </dgm:t>
    </dgm:pt>
    <dgm:pt modelId="{793F9D74-CD6C-5D4B-8549-BA09AB761F74}">
      <dgm:prSet phldrT="[Text]" custT="1"/>
      <dgm:spPr/>
      <dgm:t>
        <a:bodyPr/>
        <a:lstStyle/>
        <a:p>
          <a:r>
            <a:rPr lang="en-US" sz="1500" dirty="0">
              <a:latin typeface="Avenir Book" panose="02000503020000020003" pitchFamily="2" charset="0"/>
            </a:rPr>
            <a:t> Income (GDP per person), Alcohol and substance abuse, as well as the presence of a national suicide strategy should be considered in context of policy decision making and support</a:t>
          </a:r>
        </a:p>
      </dgm:t>
    </dgm:pt>
    <dgm:pt modelId="{E49E32AF-7E38-5143-BA86-1C7EA65E60CD}" type="parTrans" cxnId="{BB08D303-4E56-5A41-921F-0CDA00E56CFB}">
      <dgm:prSet/>
      <dgm:spPr/>
      <dgm:t>
        <a:bodyPr/>
        <a:lstStyle/>
        <a:p>
          <a:endParaRPr lang="en-US" sz="1500"/>
        </a:p>
      </dgm:t>
    </dgm:pt>
    <dgm:pt modelId="{6EC0A661-A530-0C42-ACF3-55428916CCFB}" type="sibTrans" cxnId="{BB08D303-4E56-5A41-921F-0CDA00E56CFB}">
      <dgm:prSet/>
      <dgm:spPr/>
      <dgm:t>
        <a:bodyPr/>
        <a:lstStyle/>
        <a:p>
          <a:endParaRPr lang="en-US" sz="1500"/>
        </a:p>
      </dgm:t>
    </dgm:pt>
    <dgm:pt modelId="{9A9E9889-6C03-1447-9E26-A1E48516176B}">
      <dgm:prSet phldrT="[Text]" custT="1"/>
      <dgm:spPr/>
      <dgm:t>
        <a:bodyPr/>
        <a:lstStyle/>
        <a:p>
          <a:endParaRPr lang="en-US" sz="1500" dirty="0">
            <a:latin typeface="Avenir Book" panose="02000503020000020003" pitchFamily="2" charset="0"/>
          </a:endParaRPr>
        </a:p>
      </dgm:t>
    </dgm:pt>
    <dgm:pt modelId="{D0459CEC-3EE2-434C-A19E-AAD27605B897}" type="parTrans" cxnId="{E69F143E-6A9F-374C-96DF-55204B2310EA}">
      <dgm:prSet/>
      <dgm:spPr/>
      <dgm:t>
        <a:bodyPr/>
        <a:lstStyle/>
        <a:p>
          <a:endParaRPr lang="en-US" sz="1500"/>
        </a:p>
      </dgm:t>
    </dgm:pt>
    <dgm:pt modelId="{EF30627F-F92C-0347-88C2-97D4E6361337}" type="sibTrans" cxnId="{E69F143E-6A9F-374C-96DF-55204B2310EA}">
      <dgm:prSet/>
      <dgm:spPr/>
      <dgm:t>
        <a:bodyPr/>
        <a:lstStyle/>
        <a:p>
          <a:endParaRPr lang="en-US" sz="1500"/>
        </a:p>
      </dgm:t>
    </dgm:pt>
    <dgm:pt modelId="{1ED47FDD-3FF4-5141-85FB-184CDB4841B9}">
      <dgm:prSet custT="1"/>
      <dgm:spPr/>
      <dgm:t>
        <a:bodyPr/>
        <a:lstStyle/>
        <a:p>
          <a:endParaRPr lang="en-US" sz="1500" dirty="0">
            <a:latin typeface="Avenir Book" panose="02000503020000020003" pitchFamily="2" charset="0"/>
          </a:endParaRPr>
        </a:p>
      </dgm:t>
    </dgm:pt>
    <dgm:pt modelId="{8515C56D-DB77-AF47-A3AE-145160EC12CB}" type="parTrans" cxnId="{83CE4066-AFAE-A343-8BAD-795C8D6628D3}">
      <dgm:prSet/>
      <dgm:spPr/>
      <dgm:t>
        <a:bodyPr/>
        <a:lstStyle/>
        <a:p>
          <a:endParaRPr lang="en-US" sz="1500"/>
        </a:p>
      </dgm:t>
    </dgm:pt>
    <dgm:pt modelId="{C4DC962A-97C0-7643-8258-F979638E6A93}" type="sibTrans" cxnId="{83CE4066-AFAE-A343-8BAD-795C8D6628D3}">
      <dgm:prSet/>
      <dgm:spPr/>
      <dgm:t>
        <a:bodyPr/>
        <a:lstStyle/>
        <a:p>
          <a:endParaRPr lang="en-US" sz="1500"/>
        </a:p>
      </dgm:t>
    </dgm:pt>
    <dgm:pt modelId="{CB720571-287C-444D-9305-8D88077E0718}">
      <dgm:prSet custT="1"/>
      <dgm:spPr/>
      <dgm:t>
        <a:bodyPr/>
        <a:lstStyle/>
        <a:p>
          <a:r>
            <a:rPr lang="en-US" sz="1500" dirty="0">
              <a:latin typeface="Avenir Book" panose="02000503020000020003" pitchFamily="2" charset="0"/>
            </a:rPr>
            <a:t> Our analysis is intended to support a strategy for monitoring and collecting insights from data, subject matter experts should be engaged at all steps of a planning process </a:t>
          </a:r>
        </a:p>
      </dgm:t>
    </dgm:pt>
    <dgm:pt modelId="{95D68650-7BA6-E74B-B7A2-8B0AF4034EAE}" type="parTrans" cxnId="{62FE0BD1-CD27-E64D-9249-0F5A7E63E91B}">
      <dgm:prSet/>
      <dgm:spPr/>
      <dgm:t>
        <a:bodyPr/>
        <a:lstStyle/>
        <a:p>
          <a:endParaRPr lang="en-US" sz="1500"/>
        </a:p>
      </dgm:t>
    </dgm:pt>
    <dgm:pt modelId="{DFB52F46-800B-1641-838A-D3F6FC895B5F}" type="sibTrans" cxnId="{62FE0BD1-CD27-E64D-9249-0F5A7E63E91B}">
      <dgm:prSet/>
      <dgm:spPr/>
      <dgm:t>
        <a:bodyPr/>
        <a:lstStyle/>
        <a:p>
          <a:endParaRPr lang="en-US" sz="1500"/>
        </a:p>
      </dgm:t>
    </dgm:pt>
    <dgm:pt modelId="{2FA100A0-BC1B-4949-9951-6F1956F2D107}">
      <dgm:prSet phldrT="[Text]" custT="1"/>
      <dgm:spPr/>
      <dgm:t>
        <a:bodyPr/>
        <a:lstStyle/>
        <a:p>
          <a:endParaRPr lang="en-US" sz="1500" dirty="0">
            <a:latin typeface="Avenir Book" panose="02000503020000020003" pitchFamily="2" charset="0"/>
          </a:endParaRPr>
        </a:p>
      </dgm:t>
    </dgm:pt>
    <dgm:pt modelId="{E2155C6B-26CC-D446-86E0-A4BBB13EF046}" type="parTrans" cxnId="{B974C950-A306-B740-8A9E-8F2189B973C0}">
      <dgm:prSet/>
      <dgm:spPr/>
      <dgm:t>
        <a:bodyPr/>
        <a:lstStyle/>
        <a:p>
          <a:endParaRPr lang="en-US" sz="1500"/>
        </a:p>
      </dgm:t>
    </dgm:pt>
    <dgm:pt modelId="{5689E89B-5537-2F4B-947E-12CA04B3C547}" type="sibTrans" cxnId="{B974C950-A306-B740-8A9E-8F2189B973C0}">
      <dgm:prSet/>
      <dgm:spPr/>
      <dgm:t>
        <a:bodyPr/>
        <a:lstStyle/>
        <a:p>
          <a:endParaRPr lang="en-US" sz="1500"/>
        </a:p>
      </dgm:t>
    </dgm:pt>
    <dgm:pt modelId="{A67015D5-EA2F-6345-9F85-A1CB4422C928}" type="pres">
      <dgm:prSet presAssocID="{D4D25CC5-64D2-1A48-A78E-C93459F4EA97}" presName="Name0" presStyleCnt="0">
        <dgm:presLayoutVars>
          <dgm:dir/>
          <dgm:animLvl val="lvl"/>
          <dgm:resizeHandles val="exact"/>
        </dgm:presLayoutVars>
      </dgm:prSet>
      <dgm:spPr/>
    </dgm:pt>
    <dgm:pt modelId="{3662C04C-509E-3A43-A25B-4DAE28326C41}" type="pres">
      <dgm:prSet presAssocID="{209AAE33-9028-D445-BCBA-C27E82182455}" presName="composite" presStyleCnt="0"/>
      <dgm:spPr/>
    </dgm:pt>
    <dgm:pt modelId="{AA6B4B18-5551-7441-88ED-CC3AF54FC223}" type="pres">
      <dgm:prSet presAssocID="{209AAE33-9028-D445-BCBA-C27E82182455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5E309981-9F07-3642-9BB1-C77C99D0A2A1}" type="pres">
      <dgm:prSet presAssocID="{209AAE33-9028-D445-BCBA-C27E82182455}" presName="desTx" presStyleLbl="alignAccFollowNode1" presStyleIdx="0" presStyleCnt="3">
        <dgm:presLayoutVars>
          <dgm:bulletEnabled val="1"/>
        </dgm:presLayoutVars>
      </dgm:prSet>
      <dgm:spPr/>
    </dgm:pt>
    <dgm:pt modelId="{A186C4F1-40E4-614E-822A-CF5F701DD71C}" type="pres">
      <dgm:prSet presAssocID="{05E14638-A909-3749-A9B1-22B7C53D05BC}" presName="space" presStyleCnt="0"/>
      <dgm:spPr/>
    </dgm:pt>
    <dgm:pt modelId="{673315CF-A889-8240-80B2-9872A81DC27D}" type="pres">
      <dgm:prSet presAssocID="{02275711-49CF-5F4B-90FF-46D84BA5ADCE}" presName="composite" presStyleCnt="0"/>
      <dgm:spPr/>
    </dgm:pt>
    <dgm:pt modelId="{5FA8386F-9650-DA48-9CCE-DBD42746AD2D}" type="pres">
      <dgm:prSet presAssocID="{02275711-49CF-5F4B-90FF-46D84BA5ADCE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7DD2B2A8-2993-A549-83CF-1FA12FAD19A6}" type="pres">
      <dgm:prSet presAssocID="{02275711-49CF-5F4B-90FF-46D84BA5ADCE}" presName="desTx" presStyleLbl="alignAccFollowNode1" presStyleIdx="1" presStyleCnt="3">
        <dgm:presLayoutVars>
          <dgm:bulletEnabled val="1"/>
        </dgm:presLayoutVars>
      </dgm:prSet>
      <dgm:spPr/>
    </dgm:pt>
    <dgm:pt modelId="{BC616E50-8142-214F-9590-97D4BEB074DD}" type="pres">
      <dgm:prSet presAssocID="{AA74F025-4B77-ED46-8CFB-77795DFEC32F}" presName="space" presStyleCnt="0"/>
      <dgm:spPr/>
    </dgm:pt>
    <dgm:pt modelId="{030ADF65-5FC2-9040-A8AD-0ACACB5F1EC1}" type="pres">
      <dgm:prSet presAssocID="{8C971A33-2DE6-A24B-99DD-608FD6FA1122}" presName="composite" presStyleCnt="0"/>
      <dgm:spPr/>
    </dgm:pt>
    <dgm:pt modelId="{C46ADB10-5E65-6947-9827-325C1FB4F270}" type="pres">
      <dgm:prSet presAssocID="{8C971A33-2DE6-A24B-99DD-608FD6FA1122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10415843-A98B-414A-8A02-9C16249CD785}" type="pres">
      <dgm:prSet presAssocID="{8C971A33-2DE6-A24B-99DD-608FD6FA1122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46FDD202-1998-114A-A89C-51F370608950}" type="presOf" srcId="{AABF6B40-D1B2-F54F-ABE0-5AF882AA90CA}" destId="{10415843-A98B-414A-8A02-9C16249CD785}" srcOrd="0" destOrd="2" presId="urn:microsoft.com/office/officeart/2005/8/layout/hList1"/>
    <dgm:cxn modelId="{FA735003-6352-764F-BFF7-484891768B58}" srcId="{D4D25CC5-64D2-1A48-A78E-C93459F4EA97}" destId="{02275711-49CF-5F4B-90FF-46D84BA5ADCE}" srcOrd="1" destOrd="0" parTransId="{7FAD3A7B-A698-564D-AF7F-253F17DDC303}" sibTransId="{AA74F025-4B77-ED46-8CFB-77795DFEC32F}"/>
    <dgm:cxn modelId="{BB08D303-4E56-5A41-921F-0CDA00E56CFB}" srcId="{209AAE33-9028-D445-BCBA-C27E82182455}" destId="{793F9D74-CD6C-5D4B-8549-BA09AB761F74}" srcOrd="2" destOrd="0" parTransId="{E49E32AF-7E38-5143-BA86-1C7EA65E60CD}" sibTransId="{6EC0A661-A530-0C42-ACF3-55428916CCFB}"/>
    <dgm:cxn modelId="{694C0F0C-324D-BC45-9A57-5591389AEA01}" srcId="{D4D25CC5-64D2-1A48-A78E-C93459F4EA97}" destId="{8C971A33-2DE6-A24B-99DD-608FD6FA1122}" srcOrd="2" destOrd="0" parTransId="{97063BAA-C692-A74C-8B38-E61379430479}" sibTransId="{9E97DBBC-643E-9144-A901-0A1D8715483E}"/>
    <dgm:cxn modelId="{36A4EA18-AF7B-E34F-BB15-ABBD536D9DB7}" srcId="{02275711-49CF-5F4B-90FF-46D84BA5ADCE}" destId="{6954EC53-67E5-EE4E-93A3-5AE31D019975}" srcOrd="0" destOrd="0" parTransId="{52B51C39-1F3C-0849-8475-F7608084F3F6}" sibTransId="{42210C96-0E9C-884B-952A-982091BFF421}"/>
    <dgm:cxn modelId="{D1556C36-89FF-DF49-8015-B7F15D1ED69B}" type="presOf" srcId="{209AAE33-9028-D445-BCBA-C27E82182455}" destId="{AA6B4B18-5551-7441-88ED-CC3AF54FC223}" srcOrd="0" destOrd="0" presId="urn:microsoft.com/office/officeart/2005/8/layout/hList1"/>
    <dgm:cxn modelId="{E69F143E-6A9F-374C-96DF-55204B2310EA}" srcId="{209AAE33-9028-D445-BCBA-C27E82182455}" destId="{9A9E9889-6C03-1447-9E26-A1E48516176B}" srcOrd="1" destOrd="0" parTransId="{D0459CEC-3EE2-434C-A19E-AAD27605B897}" sibTransId="{EF30627F-F92C-0347-88C2-97D4E6361337}"/>
    <dgm:cxn modelId="{36E61945-F70C-7648-9FF3-6D893C241504}" type="presOf" srcId="{CB720571-287C-444D-9305-8D88077E0718}" destId="{7DD2B2A8-2993-A549-83CF-1FA12FAD19A6}" srcOrd="0" destOrd="2" presId="urn:microsoft.com/office/officeart/2005/8/layout/hList1"/>
    <dgm:cxn modelId="{E47ADD46-E38F-884B-BCA6-03C7816020BF}" type="presOf" srcId="{D4D25CC5-64D2-1A48-A78E-C93459F4EA97}" destId="{A67015D5-EA2F-6345-9F85-A1CB4422C928}" srcOrd="0" destOrd="0" presId="urn:microsoft.com/office/officeart/2005/8/layout/hList1"/>
    <dgm:cxn modelId="{B974C950-A306-B740-8A9E-8F2189B973C0}" srcId="{8C971A33-2DE6-A24B-99DD-608FD6FA1122}" destId="{2FA100A0-BC1B-4949-9951-6F1956F2D107}" srcOrd="1" destOrd="0" parTransId="{E2155C6B-26CC-D446-86E0-A4BBB13EF046}" sibTransId="{5689E89B-5537-2F4B-947E-12CA04B3C547}"/>
    <dgm:cxn modelId="{EAF5B964-BCFC-F248-8854-879952590D2D}" type="presOf" srcId="{8C971A33-2DE6-A24B-99DD-608FD6FA1122}" destId="{C46ADB10-5E65-6947-9827-325C1FB4F270}" srcOrd="0" destOrd="0" presId="urn:microsoft.com/office/officeart/2005/8/layout/hList1"/>
    <dgm:cxn modelId="{83CE4066-AFAE-A343-8BAD-795C8D6628D3}" srcId="{02275711-49CF-5F4B-90FF-46D84BA5ADCE}" destId="{1ED47FDD-3FF4-5141-85FB-184CDB4841B9}" srcOrd="1" destOrd="0" parTransId="{8515C56D-DB77-AF47-A3AE-145160EC12CB}" sibTransId="{C4DC962A-97C0-7643-8258-F979638E6A93}"/>
    <dgm:cxn modelId="{3FBCD766-0674-FB4C-9DCC-3606F68BF5CA}" srcId="{8C971A33-2DE6-A24B-99DD-608FD6FA1122}" destId="{AABF6B40-D1B2-F54F-ABE0-5AF882AA90CA}" srcOrd="2" destOrd="0" parTransId="{2F673D59-C3CD-CC40-B1E6-E60452980F6F}" sibTransId="{25DAFB16-3E55-4849-83AA-7B2D18C2B63F}"/>
    <dgm:cxn modelId="{5835DC67-CBE7-6248-A18F-23618BEF8BD3}" type="presOf" srcId="{03457046-868D-A846-8289-92803EDE6F9D}" destId="{10415843-A98B-414A-8A02-9C16249CD785}" srcOrd="0" destOrd="0" presId="urn:microsoft.com/office/officeart/2005/8/layout/hList1"/>
    <dgm:cxn modelId="{7022C971-B120-814C-8F85-48C1E01DB01F}" type="presOf" srcId="{793F9D74-CD6C-5D4B-8549-BA09AB761F74}" destId="{5E309981-9F07-3642-9BB1-C77C99D0A2A1}" srcOrd="0" destOrd="2" presId="urn:microsoft.com/office/officeart/2005/8/layout/hList1"/>
    <dgm:cxn modelId="{464EC790-5EEE-7841-B610-3112B6838737}" type="presOf" srcId="{2BEAACEC-D5B9-E641-BB5E-A75915BDD55A}" destId="{5E309981-9F07-3642-9BB1-C77C99D0A2A1}" srcOrd="0" destOrd="0" presId="urn:microsoft.com/office/officeart/2005/8/layout/hList1"/>
    <dgm:cxn modelId="{33116F95-E22D-974D-9297-910236B36051}" srcId="{209AAE33-9028-D445-BCBA-C27E82182455}" destId="{2BEAACEC-D5B9-E641-BB5E-A75915BDD55A}" srcOrd="0" destOrd="0" parTransId="{44D55004-48F2-2846-8C6C-0F146ACB003F}" sibTransId="{27312481-8336-EB43-A085-211446D75E73}"/>
    <dgm:cxn modelId="{F4CCDE9F-3B80-B243-BDE2-E783F247F55B}" type="presOf" srcId="{1ED47FDD-3FF4-5141-85FB-184CDB4841B9}" destId="{7DD2B2A8-2993-A549-83CF-1FA12FAD19A6}" srcOrd="0" destOrd="1" presId="urn:microsoft.com/office/officeart/2005/8/layout/hList1"/>
    <dgm:cxn modelId="{025475A7-C306-184C-9905-9A67B7F48EB2}" srcId="{8C971A33-2DE6-A24B-99DD-608FD6FA1122}" destId="{03457046-868D-A846-8289-92803EDE6F9D}" srcOrd="0" destOrd="0" parTransId="{53B51DFD-8555-A345-B991-077520ACEFC7}" sibTransId="{1AD7E0A7-44F2-7348-A4A4-D6487297A3F7}"/>
    <dgm:cxn modelId="{E29C0BA8-A870-ED47-B568-2079CD67B7D4}" type="presOf" srcId="{6954EC53-67E5-EE4E-93A3-5AE31D019975}" destId="{7DD2B2A8-2993-A549-83CF-1FA12FAD19A6}" srcOrd="0" destOrd="0" presId="urn:microsoft.com/office/officeart/2005/8/layout/hList1"/>
    <dgm:cxn modelId="{044B10A8-D3B8-1F45-AAB7-74859D5A5B8F}" srcId="{D4D25CC5-64D2-1A48-A78E-C93459F4EA97}" destId="{209AAE33-9028-D445-BCBA-C27E82182455}" srcOrd="0" destOrd="0" parTransId="{D6E2000F-ABE6-0C4B-B34A-3BFBF4EF6F4F}" sibTransId="{05E14638-A909-3749-A9B1-22B7C53D05BC}"/>
    <dgm:cxn modelId="{1DA5A2AD-70CE-3640-879A-BDF4502DF4F5}" type="presOf" srcId="{02275711-49CF-5F4B-90FF-46D84BA5ADCE}" destId="{5FA8386F-9650-DA48-9CCE-DBD42746AD2D}" srcOrd="0" destOrd="0" presId="urn:microsoft.com/office/officeart/2005/8/layout/hList1"/>
    <dgm:cxn modelId="{62FE0BD1-CD27-E64D-9249-0F5A7E63E91B}" srcId="{02275711-49CF-5F4B-90FF-46D84BA5ADCE}" destId="{CB720571-287C-444D-9305-8D88077E0718}" srcOrd="2" destOrd="0" parTransId="{95D68650-7BA6-E74B-B7A2-8B0AF4034EAE}" sibTransId="{DFB52F46-800B-1641-838A-D3F6FC895B5F}"/>
    <dgm:cxn modelId="{7B1BDDDD-8A3E-4B40-ABCA-5525AB5DD314}" type="presOf" srcId="{9A9E9889-6C03-1447-9E26-A1E48516176B}" destId="{5E309981-9F07-3642-9BB1-C77C99D0A2A1}" srcOrd="0" destOrd="1" presId="urn:microsoft.com/office/officeart/2005/8/layout/hList1"/>
    <dgm:cxn modelId="{F4B7A2EA-77AE-6945-8D80-9BA58EB76FBE}" type="presOf" srcId="{2FA100A0-BC1B-4949-9951-6F1956F2D107}" destId="{10415843-A98B-414A-8A02-9C16249CD785}" srcOrd="0" destOrd="1" presId="urn:microsoft.com/office/officeart/2005/8/layout/hList1"/>
    <dgm:cxn modelId="{D2DE3426-E761-9A4C-95E5-39EA629BE30D}" type="presParOf" srcId="{A67015D5-EA2F-6345-9F85-A1CB4422C928}" destId="{3662C04C-509E-3A43-A25B-4DAE28326C41}" srcOrd="0" destOrd="0" presId="urn:microsoft.com/office/officeart/2005/8/layout/hList1"/>
    <dgm:cxn modelId="{868FF684-85D8-FA46-80FD-D74C1B706875}" type="presParOf" srcId="{3662C04C-509E-3A43-A25B-4DAE28326C41}" destId="{AA6B4B18-5551-7441-88ED-CC3AF54FC223}" srcOrd="0" destOrd="0" presId="urn:microsoft.com/office/officeart/2005/8/layout/hList1"/>
    <dgm:cxn modelId="{E280477E-D4CF-3B45-86B7-5426AAC1D5AC}" type="presParOf" srcId="{3662C04C-509E-3A43-A25B-4DAE28326C41}" destId="{5E309981-9F07-3642-9BB1-C77C99D0A2A1}" srcOrd="1" destOrd="0" presId="urn:microsoft.com/office/officeart/2005/8/layout/hList1"/>
    <dgm:cxn modelId="{5E0D7382-4EA1-EE40-BEE9-CD5BEC9F6EBD}" type="presParOf" srcId="{A67015D5-EA2F-6345-9F85-A1CB4422C928}" destId="{A186C4F1-40E4-614E-822A-CF5F701DD71C}" srcOrd="1" destOrd="0" presId="urn:microsoft.com/office/officeart/2005/8/layout/hList1"/>
    <dgm:cxn modelId="{3C985158-49DF-484E-82EE-DA90E045EC97}" type="presParOf" srcId="{A67015D5-EA2F-6345-9F85-A1CB4422C928}" destId="{673315CF-A889-8240-80B2-9872A81DC27D}" srcOrd="2" destOrd="0" presId="urn:microsoft.com/office/officeart/2005/8/layout/hList1"/>
    <dgm:cxn modelId="{5A791F64-BAC7-4942-809F-D4C78A467CA1}" type="presParOf" srcId="{673315CF-A889-8240-80B2-9872A81DC27D}" destId="{5FA8386F-9650-DA48-9CCE-DBD42746AD2D}" srcOrd="0" destOrd="0" presId="urn:microsoft.com/office/officeart/2005/8/layout/hList1"/>
    <dgm:cxn modelId="{273259BD-3E39-0E46-A357-43D8A2BFE736}" type="presParOf" srcId="{673315CF-A889-8240-80B2-9872A81DC27D}" destId="{7DD2B2A8-2993-A549-83CF-1FA12FAD19A6}" srcOrd="1" destOrd="0" presId="urn:microsoft.com/office/officeart/2005/8/layout/hList1"/>
    <dgm:cxn modelId="{E7E7BDF0-7139-DF44-ACAD-DFFBAFB65B16}" type="presParOf" srcId="{A67015D5-EA2F-6345-9F85-A1CB4422C928}" destId="{BC616E50-8142-214F-9590-97D4BEB074DD}" srcOrd="3" destOrd="0" presId="urn:microsoft.com/office/officeart/2005/8/layout/hList1"/>
    <dgm:cxn modelId="{1E25A744-D167-8F46-81AB-A35B3DEFEA8D}" type="presParOf" srcId="{A67015D5-EA2F-6345-9F85-A1CB4422C928}" destId="{030ADF65-5FC2-9040-A8AD-0ACACB5F1EC1}" srcOrd="4" destOrd="0" presId="urn:microsoft.com/office/officeart/2005/8/layout/hList1"/>
    <dgm:cxn modelId="{23F7CA78-EE41-E84A-88BC-D6F60D9502B5}" type="presParOf" srcId="{030ADF65-5FC2-9040-A8AD-0ACACB5F1EC1}" destId="{C46ADB10-5E65-6947-9827-325C1FB4F270}" srcOrd="0" destOrd="0" presId="urn:microsoft.com/office/officeart/2005/8/layout/hList1"/>
    <dgm:cxn modelId="{BC50CCA0-B86E-3C40-80C8-2AE9EEBBFAFD}" type="presParOf" srcId="{030ADF65-5FC2-9040-A8AD-0ACACB5F1EC1}" destId="{10415843-A98B-414A-8A02-9C16249CD785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6B4B18-5551-7441-88ED-CC3AF54FC223}">
      <dsp:nvSpPr>
        <dsp:cNvPr id="0" name=""/>
        <dsp:cNvSpPr/>
      </dsp:nvSpPr>
      <dsp:spPr>
        <a:xfrm>
          <a:off x="3131" y="13367"/>
          <a:ext cx="3053263" cy="95040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Avenir Book" panose="02000503020000020003" pitchFamily="2" charset="0"/>
            </a:rPr>
            <a:t>Identify Measures &amp; Indicators</a:t>
          </a:r>
        </a:p>
      </dsp:txBody>
      <dsp:txXfrm>
        <a:off x="3131" y="13367"/>
        <a:ext cx="3053263" cy="950400"/>
      </dsp:txXfrm>
    </dsp:sp>
    <dsp:sp modelId="{5E309981-9F07-3642-9BB1-C77C99D0A2A1}">
      <dsp:nvSpPr>
        <dsp:cNvPr id="0" name=""/>
        <dsp:cNvSpPr/>
      </dsp:nvSpPr>
      <dsp:spPr>
        <a:xfrm>
          <a:off x="3131" y="963767"/>
          <a:ext cx="3053263" cy="3864016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latin typeface="Avenir Book" panose="02000503020000020003" pitchFamily="2" charset="0"/>
            </a:rPr>
            <a:t> Our initial analysis indicates the presence of significant relationships that describe suicide at the country level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500" kern="1200" dirty="0">
            <a:latin typeface="Avenir Book" panose="02000503020000020003" pitchFamily="2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latin typeface="Avenir Book" panose="02000503020000020003" pitchFamily="2" charset="0"/>
            </a:rPr>
            <a:t> Income (GDP per person), Alcohol and substance abuse, as well as the presence of a national suicide strategy should be considered in context of policy decision making and support</a:t>
          </a:r>
        </a:p>
      </dsp:txBody>
      <dsp:txXfrm>
        <a:off x="3131" y="963767"/>
        <a:ext cx="3053263" cy="3864016"/>
      </dsp:txXfrm>
    </dsp:sp>
    <dsp:sp modelId="{5FA8386F-9650-DA48-9CCE-DBD42746AD2D}">
      <dsp:nvSpPr>
        <dsp:cNvPr id="0" name=""/>
        <dsp:cNvSpPr/>
      </dsp:nvSpPr>
      <dsp:spPr>
        <a:xfrm>
          <a:off x="3483852" y="13367"/>
          <a:ext cx="3053263" cy="95040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Avenir Book" panose="02000503020000020003" pitchFamily="2" charset="0"/>
            </a:rPr>
            <a:t>Implement Strategies to Quantify and Monitor</a:t>
          </a:r>
        </a:p>
      </dsp:txBody>
      <dsp:txXfrm>
        <a:off x="3483852" y="13367"/>
        <a:ext cx="3053263" cy="950400"/>
      </dsp:txXfrm>
    </dsp:sp>
    <dsp:sp modelId="{7DD2B2A8-2993-A549-83CF-1FA12FAD19A6}">
      <dsp:nvSpPr>
        <dsp:cNvPr id="0" name=""/>
        <dsp:cNvSpPr/>
      </dsp:nvSpPr>
      <dsp:spPr>
        <a:xfrm>
          <a:off x="3483852" y="963767"/>
          <a:ext cx="3053263" cy="3864016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latin typeface="Avenir Book" panose="02000503020000020003" pitchFamily="2" charset="0"/>
            </a:rPr>
            <a:t>In order to effectively support decision makers, strategies to implement the collection and monitoring of data on these identified indicators is recommended in context of suicide prevention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500" kern="1200" dirty="0">
            <a:latin typeface="Avenir Book" panose="02000503020000020003" pitchFamily="2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latin typeface="Avenir Book" panose="02000503020000020003" pitchFamily="2" charset="0"/>
            </a:rPr>
            <a:t> Our analysis is intended to support a strategy for monitoring and collecting insights from data, subject matter experts should be engaged at all steps of a planning process </a:t>
          </a:r>
        </a:p>
      </dsp:txBody>
      <dsp:txXfrm>
        <a:off x="3483852" y="963767"/>
        <a:ext cx="3053263" cy="3864016"/>
      </dsp:txXfrm>
    </dsp:sp>
    <dsp:sp modelId="{C46ADB10-5E65-6947-9827-325C1FB4F270}">
      <dsp:nvSpPr>
        <dsp:cNvPr id="0" name=""/>
        <dsp:cNvSpPr/>
      </dsp:nvSpPr>
      <dsp:spPr>
        <a:xfrm>
          <a:off x="6964573" y="13367"/>
          <a:ext cx="3053263" cy="95040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Avenir Book" panose="02000503020000020003" pitchFamily="2" charset="0"/>
            </a:rPr>
            <a:t>Inform Policy Making Decisions</a:t>
          </a:r>
        </a:p>
      </dsp:txBody>
      <dsp:txXfrm>
        <a:off x="6964573" y="13367"/>
        <a:ext cx="3053263" cy="950400"/>
      </dsp:txXfrm>
    </dsp:sp>
    <dsp:sp modelId="{10415843-A98B-414A-8A02-9C16249CD785}">
      <dsp:nvSpPr>
        <dsp:cNvPr id="0" name=""/>
        <dsp:cNvSpPr/>
      </dsp:nvSpPr>
      <dsp:spPr>
        <a:xfrm>
          <a:off x="6964573" y="963767"/>
          <a:ext cx="3053263" cy="3864016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latin typeface="Avenir Book" panose="02000503020000020003" pitchFamily="2" charset="0"/>
            </a:rPr>
            <a:t> Data-driven insights provided by the indicators and measures highlighted in this analysis are only one facet of an informed policy decision making strategy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500" kern="1200" dirty="0">
            <a:latin typeface="Avenir Book" panose="02000503020000020003" pitchFamily="2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latin typeface="Avenir Book" panose="02000503020000020003" pitchFamily="2" charset="0"/>
            </a:rPr>
            <a:t> We recommend ongoing engagements between those collecting data, monitoring outcomes, and providing specific domain knowledge to support a holistic suicide prevention strategy</a:t>
          </a:r>
        </a:p>
      </dsp:txBody>
      <dsp:txXfrm>
        <a:off x="6964573" y="963767"/>
        <a:ext cx="3053263" cy="38640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44D6BF-B9BD-4338-90A3-91B6768E1A15}" type="datetimeFigureOut">
              <a:rPr lang="en-US" smtClean="0"/>
              <a:t>4/12/20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B17D78-F1C7-4592-8843-493934A58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6237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17D78-F1C7-4592-8843-493934A58F7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6C2F0-EE9C-DE40-B398-E01A43DDAB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E5D8B2-DC87-C44D-9FC5-70CEE8A7E7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Avenir Book" panose="02000503020000020003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797DA1-B48E-4644-940A-84D0BF6DC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8AECDF24-0F62-6442-A2C0-578570B09936}" type="datetimeFigureOut">
              <a:rPr lang="en-US" smtClean="0"/>
              <a:pPr/>
              <a:t>4/12/20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EE3A0-096E-EC4B-B956-3D301A74F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4ED69-8582-D747-B846-03AB02D08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venir Book" panose="02000503020000020003" pitchFamily="2" charset="0"/>
              </a:defRPr>
            </a:lvl1pPr>
          </a:lstStyle>
          <a:p>
            <a:fld id="{0EDEF7FB-CCDB-0D41-A164-7F316B9B197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963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8C462-8414-7046-B5AA-094724ED6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D88F54-F904-9646-A17A-B55AC74C9D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1C65D-A4E6-2744-9468-81C3B125A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CDF24-0F62-6442-A2C0-578570B09936}" type="datetimeFigureOut">
              <a:rPr lang="en-US" smtClean="0"/>
              <a:t>4/12/20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9D8A20-3BFB-0843-8343-03E2E3223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C704F-B3F8-1C49-8678-7658A8303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F7FB-CCDB-0D41-A164-7F316B9B1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973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8C4B5B-8740-B343-88D3-7688678FE6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532EDE-CF2C-E348-ADCE-34B7DC6AD9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DCDB9-9876-9843-BB45-416A26F35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CDF24-0F62-6442-A2C0-578570B09936}" type="datetimeFigureOut">
              <a:rPr lang="en-US" smtClean="0"/>
              <a:t>4/12/20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B7597-948F-8D46-9C6B-3D7E27F7D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A7CB0-DCF4-344B-9085-4C203BD6A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F7FB-CCDB-0D41-A164-7F316B9B1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41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C40C5-F58F-CB4C-BB76-AE0B9D4B0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venir Book" panose="02000503020000020003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95320-7D33-9746-B6CD-39B8526AD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venir Book" panose="02000503020000020003" pitchFamily="2" charset="0"/>
              </a:defRPr>
            </a:lvl1pPr>
            <a:lvl2pPr>
              <a:defRPr>
                <a:latin typeface="Avenir Book" panose="02000503020000020003" pitchFamily="2" charset="0"/>
              </a:defRPr>
            </a:lvl2pPr>
            <a:lvl3pPr>
              <a:defRPr>
                <a:latin typeface="Avenir Book" panose="02000503020000020003" pitchFamily="2" charset="0"/>
              </a:defRPr>
            </a:lvl3pPr>
            <a:lvl4pPr>
              <a:defRPr>
                <a:latin typeface="Avenir Book" panose="02000503020000020003" pitchFamily="2" charset="0"/>
              </a:defRPr>
            </a:lvl4pPr>
            <a:lvl5pPr>
              <a:defRPr>
                <a:latin typeface="Avenir Book" panose="02000503020000020003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8CB40C-DB78-3E42-9372-5261771D0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venir Book" panose="02000503020000020003" pitchFamily="2" charset="0"/>
              </a:defRPr>
            </a:lvl1pPr>
          </a:lstStyle>
          <a:p>
            <a:fld id="{8AECDF24-0F62-6442-A2C0-578570B09936}" type="datetimeFigureOut">
              <a:rPr lang="en-US" smtClean="0"/>
              <a:pPr/>
              <a:t>4/12/20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80B8C1-3588-794B-8D49-4BE8CB55C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8008BE-07F5-3840-AF05-63860F47F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venir Book" panose="02000503020000020003" pitchFamily="2" charset="0"/>
              </a:defRPr>
            </a:lvl1pPr>
          </a:lstStyle>
          <a:p>
            <a:fld id="{0EDEF7FB-CCDB-0D41-A164-7F316B9B197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46E6509-BC4E-E540-81AE-D37E3CCDD07F}"/>
              </a:ext>
            </a:extLst>
          </p:cNvPr>
          <p:cNvSpPr/>
          <p:nvPr userDrawn="1"/>
        </p:nvSpPr>
        <p:spPr>
          <a:xfrm>
            <a:off x="0" y="0"/>
            <a:ext cx="534572" cy="68580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B5C3969-3B8A-9E45-8D0A-15A424234A32}"/>
              </a:ext>
            </a:extLst>
          </p:cNvPr>
          <p:cNvSpPr/>
          <p:nvPr userDrawn="1"/>
        </p:nvSpPr>
        <p:spPr>
          <a:xfrm>
            <a:off x="11657428" y="0"/>
            <a:ext cx="534572" cy="68580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33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FA449-7E29-D649-B7AA-B57E72CCA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Avenir Book" panose="02000503020000020003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57C9AA-1E83-6843-8F3C-0E88E096DC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6020EC-31A9-C443-B548-062F29A60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venir Book" panose="02000503020000020003" pitchFamily="2" charset="0"/>
              </a:defRPr>
            </a:lvl1pPr>
          </a:lstStyle>
          <a:p>
            <a:fld id="{8AECDF24-0F62-6442-A2C0-578570B09936}" type="datetimeFigureOut">
              <a:rPr lang="en-US" smtClean="0"/>
              <a:pPr/>
              <a:t>4/12/20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DC8C58-F9BA-224D-B136-86BEA233B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venir Book" panose="0200050302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61832-19F8-4044-9CB7-22BB897AB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venir Book" panose="02000503020000020003" pitchFamily="2" charset="0"/>
              </a:defRPr>
            </a:lvl1pPr>
          </a:lstStyle>
          <a:p>
            <a:fld id="{0EDEF7FB-CCDB-0D41-A164-7F316B9B197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576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2F191-BB2F-8440-9F66-D10E25314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76833-A476-AE45-B1E5-54F1FCF3E8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F56FD2-83CF-2E4C-8249-F31348A96A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6BD8E3-A723-3F4C-A53B-532F45F13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CDF24-0F62-6442-A2C0-578570B09936}" type="datetimeFigureOut">
              <a:rPr lang="en-US" smtClean="0"/>
              <a:t>4/12/20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2035AB-2F30-F746-9784-2CE241EE7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B65B59-774D-EC42-B39D-5B375C47D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F7FB-CCDB-0D41-A164-7F316B9B197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575D23-7B22-6E41-8885-9ADD90F6673E}"/>
              </a:ext>
            </a:extLst>
          </p:cNvPr>
          <p:cNvSpPr/>
          <p:nvPr userDrawn="1"/>
        </p:nvSpPr>
        <p:spPr>
          <a:xfrm>
            <a:off x="0" y="0"/>
            <a:ext cx="534572" cy="68580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038A554-7C13-8640-89F2-92EA3694DC26}"/>
              </a:ext>
            </a:extLst>
          </p:cNvPr>
          <p:cNvSpPr/>
          <p:nvPr userDrawn="1"/>
        </p:nvSpPr>
        <p:spPr>
          <a:xfrm>
            <a:off x="11657428" y="0"/>
            <a:ext cx="534572" cy="68580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6542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C9E00-CDE5-C64F-8DB9-07F8D9F54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1BFB55-60D6-8D47-AF21-DED0184341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908A9-F455-D041-8944-04701007DE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CCC9F9-9634-E749-8CCE-B76E78A097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185E5E-71B1-0542-ABC4-8D66D7B959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169622-ADF5-1F4D-8E46-40B41F20A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CDF24-0F62-6442-A2C0-578570B09936}" type="datetimeFigureOut">
              <a:rPr lang="en-US" smtClean="0"/>
              <a:t>4/12/20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4CC10C-C3F7-564B-94A2-77B6FDE39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27FF2F-6E59-514D-A006-2E1D1B83F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F7FB-CCDB-0D41-A164-7F316B9B1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566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8A52B-512B-4E40-9B04-E5E68EFB6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0A349F-354F-C648-9D39-0479D9122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CDF24-0F62-6442-A2C0-578570B09936}" type="datetimeFigureOut">
              <a:rPr lang="en-US" smtClean="0"/>
              <a:t>4/12/20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B13C42-4D66-2F42-922C-E07837D24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EEC949-7E81-E143-91EA-41EC94071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F7FB-CCDB-0D41-A164-7F316B9B1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984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9A4D6E-CA2B-3E41-92A3-DEFF0817A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CDF24-0F62-6442-A2C0-578570B09936}" type="datetimeFigureOut">
              <a:rPr lang="en-US" smtClean="0"/>
              <a:t>4/12/20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58B0AA-9820-C94C-8667-3820DEC96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E767D9-4CA0-D344-9C8A-7222F209F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F7FB-CCDB-0D41-A164-7F316B9B1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610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4F522-CF92-854B-B147-C009E56F5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8BE71-7479-1A49-B627-7B418F2FCB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F0D118-EC60-0940-A249-38F4726071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761CBC-F4EB-B748-8F06-275BA9B48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CDF24-0F62-6442-A2C0-578570B09936}" type="datetimeFigureOut">
              <a:rPr lang="en-US" smtClean="0"/>
              <a:t>4/12/20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0D1C47-D330-E74B-AD2F-B44B926C3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6EDE7B-7322-EF46-80D7-20503B0B3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F7FB-CCDB-0D41-A164-7F316B9B1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289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745EA-8B5C-8745-9CA7-F7C0126C4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63C15A-35F5-CD4D-BFEE-847C35E731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2A735D-A534-BF4B-B730-F0CE640B90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A69AE-A4D6-A742-B0D9-A1A7D998E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CDF24-0F62-6442-A2C0-578570B09936}" type="datetimeFigureOut">
              <a:rPr lang="en-US" smtClean="0"/>
              <a:t>4/12/20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803AA5-334A-0E44-9963-D71A3C0D6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4757F4-E6EC-9545-B328-175E0C555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EF7FB-CCDB-0D41-A164-7F316B9B1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962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A0F4B4-2740-0846-AE78-BECA4C837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F7E302-C92B-A347-B69A-E974426DA1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E542E3-D5CE-FD41-B313-998F837C04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ECDF24-0F62-6442-A2C0-578570B09936}" type="datetimeFigureOut">
              <a:rPr lang="en-US" smtClean="0"/>
              <a:t>4/12/20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86742-82D4-6A44-B369-3A6805C8F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5F94A-F365-F14E-ACC6-8B8FA3D800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DEF7FB-CCDB-0D41-A164-7F316B9B1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624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  <p:sldLayoutId id="2147483952" r:id="rId2"/>
    <p:sldLayoutId id="2147483953" r:id="rId3"/>
    <p:sldLayoutId id="2147483954" r:id="rId4"/>
    <p:sldLayoutId id="2147483955" r:id="rId5"/>
    <p:sldLayoutId id="2147483956" r:id="rId6"/>
    <p:sldLayoutId id="2147483957" r:id="rId7"/>
    <p:sldLayoutId id="2147483958" r:id="rId8"/>
    <p:sldLayoutId id="2147483959" r:id="rId9"/>
    <p:sldLayoutId id="2147483960" r:id="rId10"/>
    <p:sldLayoutId id="21474839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DC2CB-8BD0-C849-B52E-0F91A40C7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5383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Suicide is a Global Problem With Significant Effects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0E359D-2F62-494D-B67E-C67FBE0E6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389" y="2001859"/>
            <a:ext cx="6742789" cy="415564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78AED76-4D30-AF44-95B5-8D12AF7AF409}"/>
              </a:ext>
            </a:extLst>
          </p:cNvPr>
          <p:cNvSpPr txBox="1">
            <a:spLocks/>
          </p:cNvSpPr>
          <p:nvPr/>
        </p:nvSpPr>
        <p:spPr>
          <a:xfrm>
            <a:off x="7931332" y="1660505"/>
            <a:ext cx="3225520" cy="4155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venir Book" panose="02000503020000020003" pitchFamily="2" charset="0"/>
                <a:ea typeface="+mj-ea"/>
                <a:cs typeface="+mj-cs"/>
              </a:defRPr>
            </a:lvl1pPr>
          </a:lstStyle>
          <a:p>
            <a:r>
              <a:rPr lang="en-US" sz="1800" b="1" dirty="0"/>
              <a:t>Key Insights*</a:t>
            </a:r>
          </a:p>
          <a:p>
            <a:endParaRPr lang="en-US" sz="1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One person dies every 40 seconds from suicide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Suicide is the 2</a:t>
            </a:r>
            <a:r>
              <a:rPr lang="en-US" sz="1600" baseline="30000" dirty="0"/>
              <a:t>nd</a:t>
            </a:r>
            <a:r>
              <a:rPr lang="en-US" sz="1600" dirty="0"/>
              <a:t> leading cause of death among persons 18-29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Only 38 governments worldwide have a national suicide prevention program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Sadly, many deaths attributed to suicide are preventable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030FEF0-4B55-764A-8756-D49FD4D8AF6F}"/>
              </a:ext>
            </a:extLst>
          </p:cNvPr>
          <p:cNvSpPr txBox="1">
            <a:spLocks/>
          </p:cNvSpPr>
          <p:nvPr/>
        </p:nvSpPr>
        <p:spPr>
          <a:xfrm>
            <a:off x="838200" y="1615737"/>
            <a:ext cx="5790028" cy="2813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venir Book" panose="02000503020000020003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/>
              <a:t>Worldwide Suicide Rate by Country (per 100,000 persons)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94EFC1D-D97D-2F4C-8E73-EAECE87B39D1}"/>
              </a:ext>
            </a:extLst>
          </p:cNvPr>
          <p:cNvSpPr txBox="1">
            <a:spLocks/>
          </p:cNvSpPr>
          <p:nvPr/>
        </p:nvSpPr>
        <p:spPr>
          <a:xfrm>
            <a:off x="838200" y="6570270"/>
            <a:ext cx="5790028" cy="2813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venir Book" panose="02000503020000020003" pitchFamily="2" charset="0"/>
                <a:ea typeface="+mj-ea"/>
                <a:cs typeface="+mj-cs"/>
              </a:defRPr>
            </a:lvl1pPr>
          </a:lstStyle>
          <a:p>
            <a:r>
              <a:rPr lang="en-US" sz="1000" b="1" i="1" dirty="0"/>
              <a:t>*Sourced from the World Health Organization report: “Suicide: Key Facts, 2019” </a:t>
            </a:r>
          </a:p>
          <a:p>
            <a:endParaRPr lang="en-US" sz="1000" b="1" i="1" dirty="0"/>
          </a:p>
        </p:txBody>
      </p:sp>
    </p:spTree>
    <p:extLst>
      <p:ext uri="{BB962C8B-B14F-4D97-AF65-F5344CB8AC3E}">
        <p14:creationId xmlns:p14="http://schemas.microsoft.com/office/powerpoint/2010/main" val="3301896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DC2CB-8BD0-C849-B52E-0F91A40C7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784" y="184652"/>
            <a:ext cx="10832432" cy="1325563"/>
          </a:xfrm>
        </p:spPr>
        <p:txBody>
          <a:bodyPr>
            <a:normAutofit/>
          </a:bodyPr>
          <a:lstStyle/>
          <a:p>
            <a:r>
              <a:rPr lang="en-US" sz="3200" dirty="0"/>
              <a:t>Summary: Data, and Insight Driven Feedback &amp; Monitoring for Decision Support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E939B-CD29-D445-B69B-5A724813D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51A88360-4C32-3E4B-B7B7-0E5630D9F0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03656278"/>
              </p:ext>
            </p:extLst>
          </p:nvPr>
        </p:nvGraphicFramePr>
        <p:xfrm>
          <a:off x="953168" y="1468356"/>
          <a:ext cx="10020969" cy="48411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8CEA80A-1C2C-5247-8A80-BD1836F40062}"/>
              </a:ext>
            </a:extLst>
          </p:cNvPr>
          <p:cNvCxnSpPr>
            <a:cxnSpLocks/>
          </p:cNvCxnSpPr>
          <p:nvPr/>
        </p:nvCxnSpPr>
        <p:spPr>
          <a:xfrm>
            <a:off x="2254224" y="6549801"/>
            <a:ext cx="7467291" cy="0"/>
          </a:xfrm>
          <a:prstGeom prst="straightConnector1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59080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9E80BC2-4589-4F4D-8C68-24FFC67D14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859" y="1122363"/>
            <a:ext cx="10838329" cy="2387600"/>
          </a:xfrm>
        </p:spPr>
        <p:txBody>
          <a:bodyPr>
            <a:normAutofit/>
          </a:bodyPr>
          <a:lstStyle/>
          <a:p>
            <a:pPr algn="l"/>
            <a:r>
              <a:rPr lang="en-US" sz="3600" dirty="0"/>
              <a:t>Conclusions &amp; Appendix</a:t>
            </a:r>
          </a:p>
        </p:txBody>
      </p:sp>
    </p:spTree>
    <p:extLst>
      <p:ext uri="{BB962C8B-B14F-4D97-AF65-F5344CB8AC3E}">
        <p14:creationId xmlns:p14="http://schemas.microsoft.com/office/powerpoint/2010/main" val="10477389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8CDBAF-9449-9E4E-95EC-EF93E472E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077" y="2373200"/>
            <a:ext cx="5802231" cy="336583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CD0E24B-CA44-6C43-8CA0-0E77F6540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523" y="90277"/>
            <a:ext cx="11333747" cy="1325563"/>
          </a:xfrm>
        </p:spPr>
        <p:txBody>
          <a:bodyPr>
            <a:normAutofit/>
          </a:bodyPr>
          <a:lstStyle/>
          <a:p>
            <a:r>
              <a:rPr lang="en-US" sz="3200" dirty="0"/>
              <a:t>Final Model Specification &amp; Model Results Summary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B89F07-E08C-0E4D-ADEA-193E70E13994}"/>
              </a:ext>
            </a:extLst>
          </p:cNvPr>
          <p:cNvSpPr txBox="1"/>
          <p:nvPr/>
        </p:nvSpPr>
        <p:spPr>
          <a:xfrm>
            <a:off x="697523" y="1371603"/>
            <a:ext cx="189346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i="1" dirty="0">
                <a:latin typeface="Avenir Book" panose="02000503020000020003" pitchFamily="2" charset="0"/>
              </a:rPr>
              <a:t>Model Specification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D99EC2-61E2-D348-A06B-6B49BA5D78FB}"/>
              </a:ext>
            </a:extLst>
          </p:cNvPr>
          <p:cNvSpPr txBox="1"/>
          <p:nvPr/>
        </p:nvSpPr>
        <p:spPr>
          <a:xfrm>
            <a:off x="6516742" y="1366168"/>
            <a:ext cx="246093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i="1" dirty="0">
                <a:latin typeface="Avenir Book" panose="02000503020000020003" pitchFamily="2" charset="0"/>
              </a:rPr>
              <a:t>Model Estimates &amp; Results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C73B889-9D72-A844-9AAE-A0BECB6BE682}"/>
              </a:ext>
            </a:extLst>
          </p:cNvPr>
          <p:cNvCxnSpPr>
            <a:cxnSpLocks/>
          </p:cNvCxnSpPr>
          <p:nvPr/>
        </p:nvCxnSpPr>
        <p:spPr>
          <a:xfrm>
            <a:off x="717580" y="1808747"/>
            <a:ext cx="463647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81753AE-789C-074A-8DBE-87215DB8F932}"/>
              </a:ext>
            </a:extLst>
          </p:cNvPr>
          <p:cNvCxnSpPr>
            <a:cxnSpLocks/>
          </p:cNvCxnSpPr>
          <p:nvPr/>
        </p:nvCxnSpPr>
        <p:spPr>
          <a:xfrm>
            <a:off x="6588933" y="1820779"/>
            <a:ext cx="467292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C502B0E3-2ED5-394A-BCE2-E80ED4B57F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741" y="2094273"/>
            <a:ext cx="5059181" cy="410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000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F5703B7-8B7A-9E47-897C-59E041AB4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020" y="2064355"/>
            <a:ext cx="6751015" cy="42513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4DC2CB-8BD0-C849-B52E-0F91A40C7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020" y="223587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Faltering GDP, Economic Instability &amp; Poverty Contribute to Suicide in Zimbabwe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78AED76-4D30-AF44-95B5-8D12AF7AF409}"/>
              </a:ext>
            </a:extLst>
          </p:cNvPr>
          <p:cNvSpPr txBox="1">
            <a:spLocks/>
          </p:cNvSpPr>
          <p:nvPr/>
        </p:nvSpPr>
        <p:spPr>
          <a:xfrm>
            <a:off x="7101535" y="1685189"/>
            <a:ext cx="4024532" cy="4155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venir Book" panose="02000503020000020003" pitchFamily="2" charset="0"/>
                <a:ea typeface="+mj-ea"/>
                <a:cs typeface="+mj-cs"/>
              </a:defRPr>
            </a:lvl1pPr>
          </a:lstStyle>
          <a:p>
            <a:r>
              <a:rPr lang="en-US" sz="1800" b="1" dirty="0"/>
              <a:t>Key Insights*</a:t>
            </a:r>
          </a:p>
          <a:p>
            <a:endParaRPr lang="en-US" sz="1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WHO estimates that 19 persons per 100k take their own life deliberately in Zimbabwe (2019)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Zimbabwe has dealt with issues of endemic poverty, unemployment and hyperinflation for years which is often attributed to the policies of former dictator Robert Mugabe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Post Mugabe, Zimbabwe continues to deal with debt issues, difficulty attracting foreign investment, and currency instability which continue to contribute to systemic unemployment and poverty nationwide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030FEF0-4B55-764A-8756-D49FD4D8AF6F}"/>
              </a:ext>
            </a:extLst>
          </p:cNvPr>
          <p:cNvSpPr txBox="1">
            <a:spLocks/>
          </p:cNvSpPr>
          <p:nvPr/>
        </p:nvSpPr>
        <p:spPr>
          <a:xfrm>
            <a:off x="1218260" y="1646985"/>
            <a:ext cx="5790028" cy="2813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venir Book" panose="02000503020000020003" pitchFamily="2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/>
              <a:t>Africa: Suicide Rate by Country (per 100,000 persons)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94EFC1D-D97D-2F4C-8E73-EAECE87B39D1}"/>
              </a:ext>
            </a:extLst>
          </p:cNvPr>
          <p:cNvSpPr txBox="1">
            <a:spLocks/>
          </p:cNvSpPr>
          <p:nvPr/>
        </p:nvSpPr>
        <p:spPr>
          <a:xfrm>
            <a:off x="838199" y="6570270"/>
            <a:ext cx="9993923" cy="2877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venir Book" panose="02000503020000020003" pitchFamily="2" charset="0"/>
                <a:ea typeface="+mj-ea"/>
                <a:cs typeface="+mj-cs"/>
              </a:defRPr>
            </a:lvl1pPr>
          </a:lstStyle>
          <a:p>
            <a:r>
              <a:rPr lang="en-US" sz="1000" b="1" i="1" dirty="0"/>
              <a:t>*Sourced from the World Health Organization report: “Suicide: Key Facts, 2019” and the </a:t>
            </a:r>
            <a:r>
              <a:rPr lang="en-US" sz="1000" b="1" i="1" dirty="0" err="1"/>
              <a:t>WorldBank</a:t>
            </a:r>
            <a:r>
              <a:rPr lang="en-US" sz="1000" b="1" i="1" dirty="0"/>
              <a:t> Economic Profile of the Country of Zimbabwe </a:t>
            </a:r>
          </a:p>
          <a:p>
            <a:endParaRPr lang="en-US" sz="1000" b="1" i="1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675E3AF-5BC1-5745-8877-83B35391F6CF}"/>
              </a:ext>
            </a:extLst>
          </p:cNvPr>
          <p:cNvSpPr/>
          <p:nvPr/>
        </p:nvSpPr>
        <p:spPr>
          <a:xfrm>
            <a:off x="4375052" y="5036234"/>
            <a:ext cx="482559" cy="505325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993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D50CE-1696-4F8F-9805-1D32740E9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418" y="0"/>
            <a:ext cx="10706528" cy="1325563"/>
          </a:xfrm>
        </p:spPr>
        <p:txBody>
          <a:bodyPr>
            <a:normAutofit/>
          </a:bodyPr>
          <a:lstStyle/>
          <a:p>
            <a:r>
              <a:rPr lang="en-US" sz="3800" dirty="0"/>
              <a:t>Model Specification</a:t>
            </a:r>
            <a:endParaRPr lang="en-US" sz="3800" u="sn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5B8411-3C1F-D541-BC9E-FEF7AAFB25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054" y="1073768"/>
            <a:ext cx="9789355" cy="5606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999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8DD38-4D9D-443C-BF58-6B4598FDA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Remaining Input: Alcohol Consumption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13B53-FB4E-4AEF-8405-EAC60F9441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Liters of Pure Alcohol Consumed per Capita per Year</a:t>
            </a:r>
          </a:p>
          <a:p>
            <a:r>
              <a:rPr lang="en-US" dirty="0"/>
              <a:t>Data gathered from World Health Organization’s (WHO) Substance Abuse Country Profiles</a:t>
            </a:r>
          </a:p>
          <a:p>
            <a:r>
              <a:rPr lang="en-US" dirty="0"/>
              <a:t>Harmful use of alcohol is among the major risk factors for suicide</a:t>
            </a:r>
          </a:p>
          <a:p>
            <a:r>
              <a:rPr lang="en-US" dirty="0"/>
              <a:t>Risk of suicidal ideation, suicidal attempts and completed suicide are each increased by 2–3 times among those with Alcohol Use Disorders (AUD) </a:t>
            </a:r>
          </a:p>
          <a:p>
            <a:r>
              <a:rPr lang="en-US" dirty="0"/>
              <a:t>A study published in </a:t>
            </a:r>
            <a:r>
              <a:rPr lang="en-US" b="1" dirty="0"/>
              <a:t>The Lancet</a:t>
            </a:r>
            <a:r>
              <a:rPr lang="en-US" dirty="0"/>
              <a:t> found that global alcohol consumption saw an increase of about 70% from 1990 to 2017, going from about 21 billion liters of pure alcohol to 35.7 billion liters of pure alcohol</a:t>
            </a:r>
          </a:p>
        </p:txBody>
      </p:sp>
    </p:spTree>
    <p:extLst>
      <p:ext uri="{BB962C8B-B14F-4D97-AF65-F5344CB8AC3E}">
        <p14:creationId xmlns:p14="http://schemas.microsoft.com/office/powerpoint/2010/main" val="3850477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9E80BC2-4589-4F4D-8C68-24FFC67D14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859" y="1122363"/>
            <a:ext cx="10838329" cy="2387600"/>
          </a:xfrm>
        </p:spPr>
        <p:txBody>
          <a:bodyPr>
            <a:normAutofit/>
          </a:bodyPr>
          <a:lstStyle/>
          <a:p>
            <a:pPr algn="l"/>
            <a:r>
              <a:rPr lang="en-US" sz="3600" dirty="0"/>
              <a:t>Quantifying the Impact of Country Level Measures</a:t>
            </a:r>
          </a:p>
        </p:txBody>
      </p:sp>
    </p:spTree>
    <p:extLst>
      <p:ext uri="{BB962C8B-B14F-4D97-AF65-F5344CB8AC3E}">
        <p14:creationId xmlns:p14="http://schemas.microsoft.com/office/powerpoint/2010/main" val="2631098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DC2CB-8BD0-C849-B52E-0F91A40C7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822" y="252865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Identifying, Describing and Monitoring Country Level Indicators Is Critical for Effect Decision Making Support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9E568FE-24A2-6942-B40C-8AC6389667A8}"/>
              </a:ext>
            </a:extLst>
          </p:cNvPr>
          <p:cNvSpPr/>
          <p:nvPr/>
        </p:nvSpPr>
        <p:spPr>
          <a:xfrm>
            <a:off x="1364934" y="2397934"/>
            <a:ext cx="3140242" cy="10592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latin typeface="Avenir Book" panose="02000503020000020003" pitchFamily="2" charset="0"/>
              </a:rPr>
              <a:t>Identifying &amp; Quantifying Measures and Indicators of Country Level Suicide Rates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1EB03B-DE1A-E049-AF69-7336D7B90405}"/>
              </a:ext>
            </a:extLst>
          </p:cNvPr>
          <p:cNvSpPr txBox="1"/>
          <p:nvPr/>
        </p:nvSpPr>
        <p:spPr>
          <a:xfrm>
            <a:off x="867875" y="1653207"/>
            <a:ext cx="4882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venir Book" panose="02000503020000020003" pitchFamily="2" charset="0"/>
              </a:rPr>
              <a:t>Providing Decision Support for Policy Makers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BE25B3C-C421-5E46-A544-2D9AF0BE286C}"/>
              </a:ext>
            </a:extLst>
          </p:cNvPr>
          <p:cNvSpPr/>
          <p:nvPr/>
        </p:nvSpPr>
        <p:spPr>
          <a:xfrm>
            <a:off x="1364934" y="3816427"/>
            <a:ext cx="3140242" cy="105920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tx1"/>
                </a:solidFill>
                <a:latin typeface="Avenir Book" panose="02000503020000020003" pitchFamily="2" charset="0"/>
              </a:rPr>
              <a:t>Incorporating Domain Knowledge and Expertise of Subject Matter Experts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A7EAB3-B2F5-6147-B6D6-308F0EB0EC18}"/>
              </a:ext>
            </a:extLst>
          </p:cNvPr>
          <p:cNvSpPr/>
          <p:nvPr/>
        </p:nvSpPr>
        <p:spPr>
          <a:xfrm>
            <a:off x="1364934" y="5236798"/>
            <a:ext cx="3140242" cy="105920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 dirty="0">
                <a:solidFill>
                  <a:schemeClr val="tx1"/>
                </a:solidFill>
                <a:latin typeface="Avenir Book" panose="02000503020000020003" pitchFamily="2" charset="0"/>
              </a:rPr>
              <a:t>Insight Gathering, Analysis and Support Policy Maker Decisions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9B357D5-2E6A-A64F-AF3A-F19C4E43F9BB}"/>
              </a:ext>
            </a:extLst>
          </p:cNvPr>
          <p:cNvCxnSpPr/>
          <p:nvPr/>
        </p:nvCxnSpPr>
        <p:spPr>
          <a:xfrm>
            <a:off x="978877" y="2495159"/>
            <a:ext cx="0" cy="3800841"/>
          </a:xfrm>
          <a:prstGeom prst="straightConnector1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rc 12">
            <a:extLst>
              <a:ext uri="{FF2B5EF4-FFF2-40B4-BE49-F238E27FC236}">
                <a16:creationId xmlns:a16="http://schemas.microsoft.com/office/drawing/2014/main" id="{57A72EB7-2B86-4B4D-AFFE-5625DB920EEA}"/>
              </a:ext>
            </a:extLst>
          </p:cNvPr>
          <p:cNvSpPr/>
          <p:nvPr/>
        </p:nvSpPr>
        <p:spPr>
          <a:xfrm rot="1875886">
            <a:off x="2642792" y="2929616"/>
            <a:ext cx="2342623" cy="3580461"/>
          </a:xfrm>
          <a:prstGeom prst="arc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146603-1571-B847-A720-1A05CE4A76A6}"/>
              </a:ext>
            </a:extLst>
          </p:cNvPr>
          <p:cNvSpPr txBox="1"/>
          <p:nvPr/>
        </p:nvSpPr>
        <p:spPr>
          <a:xfrm>
            <a:off x="5105217" y="3760155"/>
            <a:ext cx="12908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Data, and Insight Driven Feedback &amp; Monitoring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844CCD8-42D9-3D4C-A132-931A41A839C0}"/>
              </a:ext>
            </a:extLst>
          </p:cNvPr>
          <p:cNvSpPr txBox="1">
            <a:spLocks/>
          </p:cNvSpPr>
          <p:nvPr/>
        </p:nvSpPr>
        <p:spPr>
          <a:xfrm>
            <a:off x="7024603" y="1717754"/>
            <a:ext cx="4188520" cy="455739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venir Book" panose="02000503020000020003" pitchFamily="2" charset="0"/>
                <a:ea typeface="+mj-ea"/>
                <a:cs typeface="+mj-cs"/>
              </a:defRPr>
            </a:lvl1pPr>
          </a:lstStyle>
          <a:p>
            <a:r>
              <a:rPr lang="en-US" sz="1800" b="1" dirty="0"/>
              <a:t>Topline</a:t>
            </a:r>
          </a:p>
          <a:p>
            <a:endParaRPr lang="en-US" sz="1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 basic model describing the relationships between country-level indicators and suicide rates can help quantify the impact of broad measures on suicide prevention and direct attention to the measures that correlate to country-level outcomes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Our intention is to provide some initial context and decision support for policy makers managing health related planning activities and priorities at the country level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Quantifying these high-level impacts on suicide at the country level is meant to provide preliminary guidance on what measures should be monitored in context of suicide prevention strategy</a:t>
            </a:r>
          </a:p>
          <a:p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60460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DC2CB-8BD0-C849-B52E-0F91A40C7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523" y="196313"/>
            <a:ext cx="10515600" cy="1325563"/>
          </a:xfrm>
        </p:spPr>
        <p:txBody>
          <a:bodyPr>
            <a:normAutofit/>
          </a:bodyPr>
          <a:lstStyle/>
          <a:p>
            <a:r>
              <a:rPr lang="en-US" sz="3000" dirty="0"/>
              <a:t>Income, GDP per person: Quantifying Impact &amp; Monitoring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0860AD-DC06-5848-A4EF-95A4F1E19E21}"/>
              </a:ext>
            </a:extLst>
          </p:cNvPr>
          <p:cNvSpPr txBox="1"/>
          <p:nvPr/>
        </p:nvSpPr>
        <p:spPr>
          <a:xfrm>
            <a:off x="1073417" y="6259892"/>
            <a:ext cx="976381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venir Book" panose="02000503020000020003" pitchFamily="2" charset="0"/>
              </a:rPr>
              <a:t>Note: Expected country level suicide rate, with 95% confidence interval. </a:t>
            </a:r>
          </a:p>
          <a:p>
            <a:endParaRPr lang="en-US" sz="900" dirty="0">
              <a:latin typeface="Avenir Book" panose="02000503020000020003" pitchFamily="2" charset="0"/>
            </a:endParaRPr>
          </a:p>
          <a:p>
            <a:r>
              <a:rPr lang="en-US" sz="900" b="1" dirty="0">
                <a:latin typeface="Avenir Book" panose="02000503020000020003" pitchFamily="2" charset="0"/>
              </a:rPr>
              <a:t>*</a:t>
            </a:r>
            <a:r>
              <a:rPr lang="en-US" sz="900" dirty="0">
                <a:latin typeface="Avenir Book" panose="02000503020000020003" pitchFamily="2" charset="0"/>
              </a:rPr>
              <a:t>Other variables controlled for include </a:t>
            </a:r>
            <a:r>
              <a:rPr lang="en-US" sz="900" b="1" dirty="0">
                <a:latin typeface="Avenir Book" panose="02000503020000020003" pitchFamily="2" charset="0"/>
              </a:rPr>
              <a:t>Liters of </a:t>
            </a:r>
            <a:r>
              <a:rPr lang="en-US" sz="900" b="1" i="1" dirty="0">
                <a:latin typeface="Avenir Book" panose="02000503020000020003" pitchFamily="2" charset="0"/>
              </a:rPr>
              <a:t>Alcohol Consumption</a:t>
            </a:r>
            <a:r>
              <a:rPr lang="en-US" sz="900" dirty="0">
                <a:latin typeface="Avenir Book" panose="02000503020000020003" pitchFamily="2" charset="0"/>
              </a:rPr>
              <a:t>, The Presence of a </a:t>
            </a:r>
            <a:r>
              <a:rPr lang="en-US" sz="900" b="1" i="1" dirty="0">
                <a:latin typeface="Avenir Book" panose="02000503020000020003" pitchFamily="2" charset="0"/>
              </a:rPr>
              <a:t>National Suicide Strategy Prevention Program, </a:t>
            </a:r>
            <a:r>
              <a:rPr lang="en-US" sz="900" dirty="0">
                <a:latin typeface="Avenir Book" panose="02000503020000020003" pitchFamily="2" charset="0"/>
              </a:rPr>
              <a:t>and the</a:t>
            </a:r>
            <a:r>
              <a:rPr lang="en-US" sz="900" b="1" i="1" dirty="0">
                <a:latin typeface="Avenir Book" panose="02000503020000020003" pitchFamily="2" charset="0"/>
              </a:rPr>
              <a:t> Female/Male Labor Participation Rate</a:t>
            </a:r>
            <a:r>
              <a:rPr lang="en-US" sz="900" dirty="0">
                <a:latin typeface="Avenir Book" panose="02000503020000020003" pitchFamily="2" charset="0"/>
              </a:rPr>
              <a:t>. </a:t>
            </a:r>
            <a:endParaRPr lang="en-US" sz="900" b="1" i="1" dirty="0">
              <a:latin typeface="Avenir Book" panose="02000503020000020003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F071D28-E91C-FE4D-883E-F97F0A797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399" y="1747694"/>
            <a:ext cx="5237968" cy="440181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2759A43-02B1-7548-BA2C-8CEDDF3CAA31}"/>
              </a:ext>
            </a:extLst>
          </p:cNvPr>
          <p:cNvSpPr txBox="1"/>
          <p:nvPr/>
        </p:nvSpPr>
        <p:spPr>
          <a:xfrm>
            <a:off x="1124767" y="1310268"/>
            <a:ext cx="497123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i="1" dirty="0">
                <a:latin typeface="Avenir Book" panose="02000503020000020003" pitchFamily="2" charset="0"/>
              </a:rPr>
              <a:t>Income vs. Expected Suicide Rate (per 100k Population)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A76CF33-5A5E-6B46-9180-453400313A5E}"/>
              </a:ext>
            </a:extLst>
          </p:cNvPr>
          <p:cNvSpPr txBox="1">
            <a:spLocks/>
          </p:cNvSpPr>
          <p:nvPr/>
        </p:nvSpPr>
        <p:spPr>
          <a:xfrm>
            <a:off x="6878713" y="1619565"/>
            <a:ext cx="4188520" cy="455739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venir Book" panose="02000503020000020003" pitchFamily="2" charset="0"/>
                <a:ea typeface="+mj-ea"/>
                <a:cs typeface="+mj-cs"/>
              </a:defRPr>
            </a:lvl1pPr>
          </a:lstStyle>
          <a:p>
            <a:r>
              <a:rPr lang="en-US" sz="1800" b="1" dirty="0"/>
              <a:t>Insights</a:t>
            </a:r>
          </a:p>
          <a:p>
            <a:endParaRPr lang="en-US" sz="1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Our model indicates the presence of a significant relationship between a measure of income (country-level GDP per person)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Countries with lower per person income, tend to have higher incidence of suicide when controlling for other variables in our model*, this is especially concerning for countries with extremely low income levels as illustrated in the plot here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Based on our estimates, an approximate 10% increase in income corresponds to a 2% decrease in suicide rate at the country level for the typical country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We recommend policy makers ensure that income and economic measures are part of the conversation when framing suicide prevention strategies at the nation level</a:t>
            </a:r>
          </a:p>
          <a:p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48014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DC2CB-8BD0-C849-B52E-0F91A40C7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523" y="196313"/>
            <a:ext cx="10515600" cy="1325563"/>
          </a:xfrm>
        </p:spPr>
        <p:txBody>
          <a:bodyPr>
            <a:normAutofit/>
          </a:bodyPr>
          <a:lstStyle/>
          <a:p>
            <a:r>
              <a:rPr lang="en-US" sz="3000" dirty="0"/>
              <a:t>Alcohol Consumption: Quantifying Impact &amp; Monitoring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0860AD-DC06-5848-A4EF-95A4F1E19E21}"/>
              </a:ext>
            </a:extLst>
          </p:cNvPr>
          <p:cNvSpPr txBox="1"/>
          <p:nvPr/>
        </p:nvSpPr>
        <p:spPr>
          <a:xfrm>
            <a:off x="1073417" y="6259892"/>
            <a:ext cx="976381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latin typeface="Avenir Book" panose="02000503020000020003" pitchFamily="2" charset="0"/>
              </a:rPr>
              <a:t>Note: Expected country level suicide rate, with 95% confidence interval. </a:t>
            </a:r>
          </a:p>
          <a:p>
            <a:endParaRPr lang="en-US" sz="900" dirty="0">
              <a:latin typeface="Avenir Book" panose="02000503020000020003" pitchFamily="2" charset="0"/>
            </a:endParaRPr>
          </a:p>
          <a:p>
            <a:r>
              <a:rPr lang="en-US" sz="900" b="1" dirty="0">
                <a:latin typeface="Avenir Book" panose="02000503020000020003" pitchFamily="2" charset="0"/>
              </a:rPr>
              <a:t>*</a:t>
            </a:r>
            <a:r>
              <a:rPr lang="en-US" sz="900" dirty="0">
                <a:latin typeface="Avenir Book" panose="02000503020000020003" pitchFamily="2" charset="0"/>
              </a:rPr>
              <a:t>Other variables controlled for include </a:t>
            </a:r>
            <a:r>
              <a:rPr lang="en-US" sz="900" b="1" dirty="0">
                <a:latin typeface="Avenir Book" panose="02000503020000020003" pitchFamily="2" charset="0"/>
              </a:rPr>
              <a:t>Income (GDP per person)</a:t>
            </a:r>
            <a:r>
              <a:rPr lang="en-US" sz="900" dirty="0">
                <a:latin typeface="Avenir Book" panose="02000503020000020003" pitchFamily="2" charset="0"/>
              </a:rPr>
              <a:t>, The Presence of a </a:t>
            </a:r>
            <a:r>
              <a:rPr lang="en-US" sz="900" b="1" i="1" dirty="0">
                <a:latin typeface="Avenir Book" panose="02000503020000020003" pitchFamily="2" charset="0"/>
              </a:rPr>
              <a:t>National Suicide Strategy Prevention Program, </a:t>
            </a:r>
            <a:r>
              <a:rPr lang="en-US" sz="900" dirty="0">
                <a:latin typeface="Avenir Book" panose="02000503020000020003" pitchFamily="2" charset="0"/>
              </a:rPr>
              <a:t>and the</a:t>
            </a:r>
            <a:r>
              <a:rPr lang="en-US" sz="900" b="1" i="1" dirty="0">
                <a:latin typeface="Avenir Book" panose="02000503020000020003" pitchFamily="2" charset="0"/>
              </a:rPr>
              <a:t> Female/Male Labor Participation Rate</a:t>
            </a:r>
            <a:r>
              <a:rPr lang="en-US" sz="900" dirty="0">
                <a:latin typeface="Avenir Book" panose="02000503020000020003" pitchFamily="2" charset="0"/>
              </a:rPr>
              <a:t>. </a:t>
            </a:r>
            <a:endParaRPr lang="en-US" sz="900" b="1" i="1" dirty="0">
              <a:latin typeface="Avenir Book" panose="02000503020000020003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759A43-02B1-7548-BA2C-8CEDDF3CAA31}"/>
              </a:ext>
            </a:extLst>
          </p:cNvPr>
          <p:cNvSpPr txBox="1"/>
          <p:nvPr/>
        </p:nvSpPr>
        <p:spPr>
          <a:xfrm>
            <a:off x="697523" y="1296400"/>
            <a:ext cx="619913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i="1" dirty="0">
                <a:latin typeface="Avenir Book" panose="02000503020000020003" pitchFamily="2" charset="0"/>
              </a:rPr>
              <a:t>Alcohol Consumption vs. Expected Suicide Rate (per 100k Population)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A76CF33-5A5E-6B46-9180-453400313A5E}"/>
              </a:ext>
            </a:extLst>
          </p:cNvPr>
          <p:cNvSpPr txBox="1">
            <a:spLocks/>
          </p:cNvSpPr>
          <p:nvPr/>
        </p:nvSpPr>
        <p:spPr>
          <a:xfrm>
            <a:off x="6878713" y="1619565"/>
            <a:ext cx="4188520" cy="455739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venir Book" panose="02000503020000020003" pitchFamily="2" charset="0"/>
                <a:ea typeface="+mj-ea"/>
                <a:cs typeface="+mj-cs"/>
              </a:defRPr>
            </a:lvl1pPr>
          </a:lstStyle>
          <a:p>
            <a:r>
              <a:rPr lang="en-US" sz="1800" b="1" dirty="0"/>
              <a:t>Insights</a:t>
            </a:r>
          </a:p>
          <a:p>
            <a:endParaRPr lang="en-US" sz="1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Our model indicates the presence of a significant relationship between a measure of alcohol consumption (liters per year)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Countries with higher levels of alcohol consumption income, tend to have higher incidence of suicide when controlling for other variables in our model*, this could potentially be related to the incidence of alcohol abuse which was not considered based on data availability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Based on our estimates, an approximate </a:t>
            </a:r>
            <a:r>
              <a:rPr lang="en-US" sz="1600" b="1" dirty="0"/>
              <a:t>4% </a:t>
            </a:r>
            <a:r>
              <a:rPr lang="en-US" sz="1600" dirty="0"/>
              <a:t>increase in alcohol consumption corresponds to a </a:t>
            </a:r>
            <a:r>
              <a:rPr lang="en-US" sz="1600" b="1" dirty="0"/>
              <a:t>2% </a:t>
            </a:r>
            <a:r>
              <a:rPr lang="en-US" sz="1600" dirty="0"/>
              <a:t>increase in suicide rate at the country level for the typical country (&gt;4 liters per year)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We recommend policy makers monitor and consider implementing measures designed to mitigate the harmful use of alcohol as a means of reducing the rate of suicide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Alcohol consumption was the most impactful and significant indicator of country-level suicide rate in our analysis</a:t>
            </a:r>
          </a:p>
          <a:p>
            <a:endParaRPr lang="en-US" sz="1800" dirty="0"/>
          </a:p>
          <a:p>
            <a:endParaRPr lang="en-US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06A3B8-09B0-6F46-AACE-747ECAA84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566" y="1710600"/>
            <a:ext cx="5321634" cy="44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1279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DC2CB-8BD0-C849-B52E-0F91A40C7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523" y="90277"/>
            <a:ext cx="11333747" cy="1325563"/>
          </a:xfrm>
        </p:spPr>
        <p:txBody>
          <a:bodyPr>
            <a:normAutofit/>
          </a:bodyPr>
          <a:lstStyle/>
          <a:p>
            <a:r>
              <a:rPr lang="en-US" sz="2400" dirty="0"/>
              <a:t>The Presence of A National Suicide Strategy: Quantifying Impact &amp; Monitoring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0860AD-DC06-5848-A4EF-95A4F1E19E21}"/>
              </a:ext>
            </a:extLst>
          </p:cNvPr>
          <p:cNvSpPr txBox="1"/>
          <p:nvPr/>
        </p:nvSpPr>
        <p:spPr>
          <a:xfrm>
            <a:off x="1037323" y="6213725"/>
            <a:ext cx="976381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venir Book" panose="02000503020000020003" pitchFamily="2" charset="0"/>
              </a:rPr>
              <a:t>Note: Expected country level suicide rate, with 95% confidence interval. </a:t>
            </a:r>
          </a:p>
          <a:p>
            <a:endParaRPr lang="en-US" sz="1000" dirty="0">
              <a:latin typeface="Avenir Book" panose="02000503020000020003" pitchFamily="2" charset="0"/>
            </a:endParaRPr>
          </a:p>
          <a:p>
            <a:r>
              <a:rPr lang="en-US" sz="1000" b="1" dirty="0">
                <a:latin typeface="Avenir Book" panose="02000503020000020003" pitchFamily="2" charset="0"/>
              </a:rPr>
              <a:t>*</a:t>
            </a:r>
            <a:r>
              <a:rPr lang="en-US" sz="1000" dirty="0">
                <a:latin typeface="Avenir Book" panose="02000503020000020003" pitchFamily="2" charset="0"/>
              </a:rPr>
              <a:t>Other variables controlled for include </a:t>
            </a:r>
            <a:r>
              <a:rPr lang="en-US" sz="1000" b="1" dirty="0">
                <a:latin typeface="Avenir Book" panose="02000503020000020003" pitchFamily="2" charset="0"/>
              </a:rPr>
              <a:t>Income (GDP per person)</a:t>
            </a:r>
            <a:r>
              <a:rPr lang="en-US" sz="1000" dirty="0">
                <a:latin typeface="Avenir Book" panose="02000503020000020003" pitchFamily="2" charset="0"/>
              </a:rPr>
              <a:t>,</a:t>
            </a:r>
            <a:r>
              <a:rPr lang="en-US" sz="1000" b="1" i="1" dirty="0">
                <a:latin typeface="Avenir Book" panose="02000503020000020003" pitchFamily="2" charset="0"/>
              </a:rPr>
              <a:t> Liters of Alcohol Consumed, </a:t>
            </a:r>
            <a:r>
              <a:rPr lang="en-US" sz="1000" dirty="0">
                <a:latin typeface="Avenir Book" panose="02000503020000020003" pitchFamily="2" charset="0"/>
              </a:rPr>
              <a:t>and the</a:t>
            </a:r>
            <a:r>
              <a:rPr lang="en-US" sz="1000" b="1" i="1" dirty="0">
                <a:latin typeface="Avenir Book" panose="02000503020000020003" pitchFamily="2" charset="0"/>
              </a:rPr>
              <a:t> Female/Male Labor Participation Rate</a:t>
            </a:r>
            <a:r>
              <a:rPr lang="en-US" sz="1000" dirty="0">
                <a:latin typeface="Avenir Book" panose="02000503020000020003" pitchFamily="2" charset="0"/>
              </a:rPr>
              <a:t>. </a:t>
            </a:r>
            <a:endParaRPr lang="en-US" sz="1000" b="1" i="1" dirty="0">
              <a:latin typeface="Avenir Book" panose="02000503020000020003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759A43-02B1-7548-BA2C-8CEDDF3CAA31}"/>
              </a:ext>
            </a:extLst>
          </p:cNvPr>
          <p:cNvSpPr txBox="1"/>
          <p:nvPr/>
        </p:nvSpPr>
        <p:spPr>
          <a:xfrm>
            <a:off x="811460" y="1213471"/>
            <a:ext cx="645561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b="1" i="1" dirty="0">
                <a:latin typeface="Avenir Book" panose="02000503020000020003" pitchFamily="2" charset="0"/>
              </a:rPr>
              <a:t>National Suicide Strategy vs. </a:t>
            </a:r>
            <a:r>
              <a:rPr lang="en-US" sz="1300" b="1" i="1" dirty="0">
                <a:latin typeface="Avenir Book" panose="02000503020000020003" pitchFamily="2" charset="0"/>
              </a:rPr>
              <a:t>Expected</a:t>
            </a:r>
            <a:r>
              <a:rPr lang="en-US" sz="1500" b="1" i="1" dirty="0">
                <a:latin typeface="Avenir Book" panose="02000503020000020003" pitchFamily="2" charset="0"/>
              </a:rPr>
              <a:t> Suicide Rate (per 100k Population)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A76CF33-5A5E-6B46-9180-453400313A5E}"/>
              </a:ext>
            </a:extLst>
          </p:cNvPr>
          <p:cNvSpPr txBox="1">
            <a:spLocks/>
          </p:cNvSpPr>
          <p:nvPr/>
        </p:nvSpPr>
        <p:spPr>
          <a:xfrm>
            <a:off x="7267073" y="1570895"/>
            <a:ext cx="3958390" cy="471495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venir Book" panose="02000503020000020003" pitchFamily="2" charset="0"/>
                <a:ea typeface="+mj-ea"/>
                <a:cs typeface="+mj-cs"/>
              </a:defRPr>
            </a:lvl1pPr>
          </a:lstStyle>
          <a:p>
            <a:r>
              <a:rPr lang="en-US" sz="1800" b="1" dirty="0"/>
              <a:t>Insights</a:t>
            </a:r>
          </a:p>
          <a:p>
            <a:endParaRPr lang="en-US" sz="1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Our model indicates the presence of a significant relationship between the presence of a national suicide prevention strategy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Our model indicates that countries that have put a national suicide prevention strategy in place, tend to have higher incidence of suicide rates overall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Based on our estimates, countries that have implemented a suicide prevention strategy have a 26% higher incidence of suicide nationally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However, to put this in context, it appears that the institution of a suicide prevention strategy by countries struggling with suicide prevention overall, including Guyana, Lithuania, Suriname, Belarus and South Korea are driving this estimate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We recommend monitoring the national  implementation of suicide prevention strategies, and encourage researchers to continue to control for the impact of this measure, as it has a significant impact in describing our outcome of interest</a:t>
            </a:r>
          </a:p>
          <a:p>
            <a:endParaRPr lang="en-US" sz="1800" dirty="0"/>
          </a:p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8FE4B9-0F3A-2B41-88A1-8847541AB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007" y="1679784"/>
            <a:ext cx="5351446" cy="4497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17396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1634</TotalTime>
  <Words>1256</Words>
  <Application>Microsoft Macintosh PowerPoint</Application>
  <PresentationFormat>Widescreen</PresentationFormat>
  <Paragraphs>105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Avenir Book</vt:lpstr>
      <vt:lpstr>Calibri</vt:lpstr>
      <vt:lpstr>Calibri Light</vt:lpstr>
      <vt:lpstr>Custom Design</vt:lpstr>
      <vt:lpstr>Suicide is a Global Problem With Significant Effects</vt:lpstr>
      <vt:lpstr>Faltering GDP, Economic Instability &amp; Poverty Contribute to Suicide in Zimbabwe</vt:lpstr>
      <vt:lpstr>Model Specification</vt:lpstr>
      <vt:lpstr>Remaining Input: Alcohol Consumption</vt:lpstr>
      <vt:lpstr>Quantifying the Impact of Country Level Measures</vt:lpstr>
      <vt:lpstr>Identifying, Describing and Monitoring Country Level Indicators Is Critical for Effect Decision Making Support</vt:lpstr>
      <vt:lpstr>Income, GDP per person: Quantifying Impact &amp; Monitoring</vt:lpstr>
      <vt:lpstr>Alcohol Consumption: Quantifying Impact &amp; Monitoring</vt:lpstr>
      <vt:lpstr>The Presence of A National Suicide Strategy: Quantifying Impact &amp; Monitoring</vt:lpstr>
      <vt:lpstr>Summary: Data, and Insight Driven Feedback &amp; Monitoring for Decision Support</vt:lpstr>
      <vt:lpstr>Conclusions &amp; Appendix</vt:lpstr>
      <vt:lpstr>Final Model Specification &amp; Model Results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Peter Williams</cp:lastModifiedBy>
  <cp:revision>62</cp:revision>
  <cp:lastPrinted>2020-03-24T23:07:34Z</cp:lastPrinted>
  <dcterms:created xsi:type="dcterms:W3CDTF">2020-03-24T19:23:34Z</dcterms:created>
  <dcterms:modified xsi:type="dcterms:W3CDTF">2020-04-12T21:15:44Z</dcterms:modified>
</cp:coreProperties>
</file>

<file path=docProps/thumbnail.jpeg>
</file>